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4"/>
  </p:notesMasterIdLst>
  <p:handoutMasterIdLst>
    <p:handoutMasterId r:id="rId35"/>
  </p:handoutMasterIdLst>
  <p:sldIdLst>
    <p:sldId id="278" r:id="rId6"/>
    <p:sldId id="351" r:id="rId7"/>
    <p:sldId id="342" r:id="rId8"/>
    <p:sldId id="343" r:id="rId9"/>
    <p:sldId id="344" r:id="rId10"/>
    <p:sldId id="345" r:id="rId11"/>
    <p:sldId id="346" r:id="rId12"/>
    <p:sldId id="347" r:id="rId13"/>
    <p:sldId id="312" r:id="rId14"/>
    <p:sldId id="333" r:id="rId15"/>
    <p:sldId id="348" r:id="rId16"/>
    <p:sldId id="336" r:id="rId17"/>
    <p:sldId id="334" r:id="rId18"/>
    <p:sldId id="335" r:id="rId19"/>
    <p:sldId id="352" r:id="rId20"/>
    <p:sldId id="339" r:id="rId21"/>
    <p:sldId id="337" r:id="rId22"/>
    <p:sldId id="350" r:id="rId23"/>
    <p:sldId id="340" r:id="rId24"/>
    <p:sldId id="338" r:id="rId25"/>
    <p:sldId id="321" r:id="rId26"/>
    <p:sldId id="331" r:id="rId27"/>
    <p:sldId id="317" r:id="rId28"/>
    <p:sldId id="329" r:id="rId29"/>
    <p:sldId id="332" r:id="rId30"/>
    <p:sldId id="319" r:id="rId31"/>
    <p:sldId id="349" r:id="rId32"/>
    <p:sldId id="341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1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AD0"/>
    <a:srgbClr val="D9117E"/>
    <a:srgbClr val="5DC1FF"/>
    <a:srgbClr val="37B0FB"/>
    <a:srgbClr val="94B333"/>
    <a:srgbClr val="BE9600"/>
    <a:srgbClr val="BB9301"/>
    <a:srgbClr val="E8C220"/>
    <a:srgbClr val="CC660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76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252" y="-188"/>
      </p:cViewPr>
      <p:guideLst>
        <p:guide orient="horz" pos="2160"/>
        <p:guide pos="41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3CC217A-F9D7-47C3-B542-AAA915BA41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E7CD6EC-38D3-4F9F-824F-27FD60C73D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980D6-5DF0-463D-BFB7-BC7EA5530348}" type="datetimeFigureOut">
              <a:rPr lang="de-DE" smtClean="0"/>
              <a:t>28.10.2023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3B72A2-2A97-46A2-B0E6-3DFA689BB9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749A1E-B8C3-415F-AC4C-200E5AD788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D9C69D-BBB7-4804-A517-DD8710202B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5849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535C94-B646-4D4D-A5E3-882C7E78FF5D}" type="datetimeFigureOut">
              <a:rPr lang="de-DE" smtClean="0"/>
              <a:t>28.10.2023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8433A-3D12-444A-8A1F-2969B3EF30A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0615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E292B943-63E8-4E1E-B31E-5FE386090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23750"/>
            <a:ext cx="9541821" cy="3221856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5B16576-B954-4493-9E58-E9C5386E81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58F85F-E39F-6DF2-648B-F85C48FB19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76295D-E20E-919F-946F-82E3A703EF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611998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1C20BEF9-F6A4-4E18-813E-7C7A4A89EFB4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136610939"/>
              </p:ext>
            </p:extLst>
          </p:nvPr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  <a:alpha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DC1F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DFA15C25-778F-45D2-A70E-06F46D1BF03A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CAA27B-59B5-D915-6398-75A94668C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34922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43B56E86-EFEB-4205-AA4A-9F3E82413F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5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9"/>
            <a:ext cx="9697665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lnSpc>
                <a:spcPct val="100000"/>
              </a:lnSpc>
              <a:spcBef>
                <a:spcPts val="1000"/>
              </a:spcBef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4066C5-F371-4079-BEC5-D83B78D0CF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C05F074-4978-BB63-F797-D5FCF99615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800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709CECA-60EA-35F9-5F27-CF64A7C897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4685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AF35D6C1-0699-3B81-DD6A-0016F7A8D7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4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5FBA6571-CE1B-47EB-8C1E-D5A1391EAE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32C7237-52B1-CB5D-D118-2836DC556E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4226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4300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263446-0FBB-7B9F-7376-C85F4725E6D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9630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BB571AC-F556-C50A-DAD2-4638503AA73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43C99AA0-30B9-CB68-5447-173C21DF9A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E5E99BBD-0EE1-272A-B9CD-BB38CD6536A9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60246-4126-D54D-D8F2-4EA413129C1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51263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B0949BCE-540C-4310-9432-ECBCD4F9E8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C8D3D5-3F24-32BA-B9E4-6239FD09AA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738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4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A1BCFDDC-E704-4456-842B-CA12D08661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4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38C3D2-DF70-153A-B8DF-4CECDC07280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00490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E8896D9-06D8-F605-C9DB-A9519477D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6FFF96C-003A-2C95-0C20-6A5ECF67A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82C0F5C3-8222-0817-ECCA-D675DF1CE7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74391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57BDB932-A261-4963-8CCA-D819AAB058C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51EFB8F-681F-B958-6016-DE1F84F28F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89957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2F87A75-3F72-6661-3C8C-5F55ECF6EF1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chemeClr val="accent1">
              <a:lumMod val="50000"/>
              <a:alpha val="80000"/>
            </a:scheme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3246B2-203D-4635-9023-C83C1FB1E1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2C564B2-3B65-9088-DFD7-AB7EDE92BA4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2664450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rün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10" name="Tabellenplatzhalter 7">
            <a:extLst>
              <a:ext uri="{FF2B5EF4-FFF2-40B4-BE49-F238E27FC236}">
                <a16:creationId xmlns:a16="http://schemas.microsoft.com/office/drawing/2014/main" id="{0D3ABB45-EB62-4087-B3EF-39BEE25E7081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3D336417-AA09-48C9-BDF2-558668A9C82D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07347F-35E4-52BE-8323-099180448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117063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A1DD6DF-B176-485D-B01F-0D026F51E4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5CF0C306-39D7-4EAE-89DF-69763743BA67}"/>
              </a:ext>
            </a:extLst>
          </p:cNvPr>
          <p:cNvSpPr/>
          <p:nvPr userDrawn="1"/>
        </p:nvSpPr>
        <p:spPr>
          <a:xfrm>
            <a:off x="0" y="0"/>
            <a:ext cx="695326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5C513F-BDE5-4EEA-A208-17CFB8B9C3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3208"/>
            <a:ext cx="9697665" cy="1141439"/>
          </a:xfrm>
          <a:solidFill>
            <a:srgbClr val="BE9600">
              <a:alpha val="80000"/>
            </a:srgbClr>
          </a:solidFill>
        </p:spPr>
        <p:txBody>
          <a:bodyPr lIns="288000" tIns="144000" rIns="432000" bIns="144000" anchor="ctr">
            <a:normAutofit/>
          </a:bodyPr>
          <a:lstStyle>
            <a:lvl1pPr marL="71755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2A8061A-9228-4DB0-8D9D-1B65E6A7D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333374"/>
            <a:ext cx="9541821" cy="3205985"/>
          </a:xfrm>
        </p:spPr>
        <p:txBody>
          <a:bodyPr lIns="216000" tIns="0" rIns="0" bIns="108000" anchor="b">
            <a:noAutofit/>
          </a:bodyPr>
          <a:lstStyle>
            <a:lvl1pPr>
              <a:defRPr sz="4800" b="1" cap="all" baseline="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379A18D-BDEC-4A1A-B4E8-0BBF0FB0AB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991" y="5268397"/>
            <a:ext cx="1532709" cy="126585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338560D-8EC4-B53A-7006-5B5A972DC7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425600" y="6544945"/>
            <a:ext cx="4114800" cy="257774"/>
          </a:xfrm>
        </p:spPr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602EDA2-8AA2-0466-B051-008CD77640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3665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titel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>
            <a:extLst>
              <a:ext uri="{FF2B5EF4-FFF2-40B4-BE49-F238E27FC236}">
                <a16:creationId xmlns:a16="http://schemas.microsoft.com/office/drawing/2014/main" id="{A29A4717-2733-B1CC-C548-EE7EB957DA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7338" y="0"/>
            <a:ext cx="11904662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CCAB873-861B-47E3-BAE9-07181DA521FB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E04937E-4444-4817-AF16-D7E7EA0FE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A0C9CC46-BAE5-4171-9813-A78515AF72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999" y="5101588"/>
            <a:ext cx="10693822" cy="1141438"/>
          </a:xfrm>
          <a:solidFill>
            <a:srgbClr val="BE9600">
              <a:alpha val="80000"/>
            </a:srgbClr>
          </a:solidFill>
        </p:spPr>
        <p:txBody>
          <a:bodyPr lIns="396000" tIns="0" rIns="72000" bIns="0" anchor="ctr">
            <a:normAutofit/>
          </a:bodyPr>
          <a:lstStyle>
            <a:lvl1pPr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E24BD797-BDE4-4F8B-BD63-88445F304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C9E1831-352F-2D39-ACE5-21BCE2855B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5286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33920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07BD53-6A79-8877-2BE1-B0C49A39BD9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62905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4" y="2095625"/>
            <a:ext cx="5400675" cy="185073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8187CB7-2C33-1C03-52A8-8996E6753E4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56228A2-CAF9-B1A1-1C97-DA91AB6BED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CA1CEBC5-E31D-F865-99F9-F5B2C3A4B1C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B1A145E-844F-C173-0E1A-4D5807A9AB0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3508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1" name="Textplatzhalter 20">
            <a:extLst>
              <a:ext uri="{FF2B5EF4-FFF2-40B4-BE49-F238E27FC236}">
                <a16:creationId xmlns:a16="http://schemas.microsoft.com/office/drawing/2014/main" id="{59E7F815-FED3-4D8F-9D9B-35CCAF3B26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093030-8FCB-CEE5-FAC4-DF786DEBF90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3013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1600"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2">
              <a:lumMod val="75000"/>
            </a:schemeClr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9D0FAF78-2A5F-4E8E-B1EE-D7C4255495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rgbClr val="BE9600"/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9EDA4-178A-19BE-891D-96E3D2B19D2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84789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ge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EBC151-FC60-E584-26BE-7134EAB8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05F4847-2276-AAFB-108E-DBA5E7360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>
            <a:extLst>
              <a:ext uri="{FF2B5EF4-FFF2-40B4-BE49-F238E27FC236}">
                <a16:creationId xmlns:a16="http://schemas.microsoft.com/office/drawing/2014/main" id="{7BE329DB-A001-C66F-6040-0E345285523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3761654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FA8D24D7-34CD-4ED1-8141-89BC9C1FC26A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0E2FA4-B336-450E-D6C0-FA99C883B4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4207354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 1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7200"/>
            <a:ext cx="10801349" cy="489585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35746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gelb Mus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graphicFrame>
        <p:nvGraphicFramePr>
          <p:cNvPr id="7" name="Tabellenplatzhalter 7">
            <a:extLst>
              <a:ext uri="{FF2B5EF4-FFF2-40B4-BE49-F238E27FC236}">
                <a16:creationId xmlns:a16="http://schemas.microsoft.com/office/drawing/2014/main" id="{215C28A5-80CD-4F42-9C77-C690E11449E6}"/>
              </a:ext>
            </a:extLst>
          </p:cNvPr>
          <p:cNvGraphicFramePr>
            <a:graphicFrameLocks/>
          </p:cNvGraphicFramePr>
          <p:nvPr userDrawn="1"/>
        </p:nvGraphicFramePr>
        <p:xfrm>
          <a:off x="695325" y="1628775"/>
          <a:ext cx="10801350" cy="2941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160270">
                  <a:extLst>
                    <a:ext uri="{9D8B030D-6E8A-4147-A177-3AD203B41FA5}">
                      <a16:colId xmlns:a16="http://schemas.microsoft.com/office/drawing/2014/main" val="3414773314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43605508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320567793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51638767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41179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Titel 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165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5.1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40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5.2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801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5.3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49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5.4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7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1.5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2.5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3.5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4.5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Inhalt 5.5</a:t>
                      </a:r>
                    </a:p>
                  </a:txBody>
                  <a:tcPr marL="108000" marR="108000" marT="108000" marB="108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931053"/>
                  </a:ext>
                </a:extLst>
              </a:tr>
            </a:tbl>
          </a:graphicData>
        </a:graphic>
      </p:graphicFrame>
      <p:sp>
        <p:nvSpPr>
          <p:cNvPr id="10" name="Textfeld 9">
            <a:extLst>
              <a:ext uri="{FF2B5EF4-FFF2-40B4-BE49-F238E27FC236}">
                <a16:creationId xmlns:a16="http://schemas.microsoft.com/office/drawing/2014/main" id="{598141AE-B519-4BF8-86A2-54973B0ADDE5}"/>
              </a:ext>
            </a:extLst>
          </p:cNvPr>
          <p:cNvSpPr txBox="1"/>
          <p:nvPr userDrawn="1"/>
        </p:nvSpPr>
        <p:spPr>
          <a:xfrm>
            <a:off x="695325" y="333375"/>
            <a:ext cx="10056092" cy="98528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de-DE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Mustertabelle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D75B4983-3911-6B34-D420-98DD812B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8641664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2">
            <a:extLst>
              <a:ext uri="{FF2B5EF4-FFF2-40B4-BE49-F238E27FC236}">
                <a16:creationId xmlns:a16="http://schemas.microsoft.com/office/drawing/2014/main" id="{C2226DF2-778A-4612-9F78-6765D18406C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1" y="0"/>
            <a:ext cx="12192001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rgbClr val="D9117E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de-DE" dirty="0"/>
              <a:t>Platzhaltermotiv ersetzen</a:t>
            </a:r>
          </a:p>
        </p:txBody>
      </p:sp>
      <p:sp>
        <p:nvSpPr>
          <p:cNvPr id="5" name="Textplatzhalter 9">
            <a:extLst>
              <a:ext uri="{FF2B5EF4-FFF2-40B4-BE49-F238E27FC236}">
                <a16:creationId xmlns:a16="http://schemas.microsoft.com/office/drawing/2014/main" id="{87F97911-DA70-4C70-822A-1814FBD79C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83600" y="302400"/>
            <a:ext cx="943200" cy="7812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7EBD16-097C-4A05-9018-8E3005584E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D7813AC-780E-0FEE-8DD2-961C8464CAC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205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10801349" cy="44289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E99B02-7125-B0DB-A965-82CB442B297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169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95625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0" name="Textplatzhalter 23">
            <a:extLst>
              <a:ext uri="{FF2B5EF4-FFF2-40B4-BE49-F238E27FC236}">
                <a16:creationId xmlns:a16="http://schemas.microsoft.com/office/drawing/2014/main" id="{19A4112A-F23E-4E93-B0DE-E0650E1BFC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71A67A15-EB3D-B357-6153-033E99D342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95325" y="4673892"/>
            <a:ext cx="5400675" cy="185073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23">
            <a:extLst>
              <a:ext uri="{FF2B5EF4-FFF2-40B4-BE49-F238E27FC236}">
                <a16:creationId xmlns:a16="http://schemas.microsoft.com/office/drawing/2014/main" id="{7951DB75-C581-BF8A-0FC7-DF33D2FBE0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4066055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2C0EA8B-EF64-0432-2FB0-872635D2E4FA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487788"/>
            <a:ext cx="5156200" cy="50368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ECCF2-24E5-51A8-E7D9-E053B81C2C0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907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4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628775"/>
            <a:ext cx="10801349" cy="33790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783FE90B-8144-4EE7-83DD-1BF890852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3E07709-F5D6-04F5-13BA-175ED852645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312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5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1B6BF6A4-FC91-4167-8F07-41431B226865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7D4156-B9EE-48B3-B002-FF1BD1B4E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333375"/>
            <a:ext cx="10054800" cy="986400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605818-BCB5-4851-918D-4380EE7B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8BAA6193-522B-4DE7-B07C-2474178A85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235C822F-CC3C-4AC6-8713-E8BC4920D33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8014636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A8A8ACBD-7378-4E9B-B8F5-8AA7E85F464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354981" y="2095626"/>
            <a:ext cx="3482038" cy="823912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213B05B4-8F80-42F2-99E5-82EFE1078CF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5326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0DDDB17B-0986-46FF-939D-242CCFD35E6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54981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18" name="Bildplatzhalter 15">
            <a:extLst>
              <a:ext uri="{FF2B5EF4-FFF2-40B4-BE49-F238E27FC236}">
                <a16:creationId xmlns:a16="http://schemas.microsoft.com/office/drawing/2014/main" id="{D46DB007-86EC-4631-9973-7E69665C06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14637" y="3041584"/>
            <a:ext cx="3482038" cy="1915428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>
              <a:defRPr sz="1600"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B1415D85-ECEE-44AA-B226-4998B44E25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7999" y="5245768"/>
            <a:ext cx="11208676" cy="1278857"/>
          </a:xfrm>
          <a:solidFill>
            <a:schemeClr val="accent1">
              <a:lumMod val="50000"/>
            </a:schemeClr>
          </a:solidFill>
        </p:spPr>
        <p:txBody>
          <a:bodyPr tIns="144000"/>
          <a:lstStyle>
            <a:lvl1pPr marL="539750" indent="-231775" defTabSz="539750">
              <a:lnSpc>
                <a:spcPct val="100000"/>
              </a:lnSpc>
              <a:spcBef>
                <a:spcPts val="0"/>
              </a:spcBef>
              <a:defRPr sz="2000">
                <a:solidFill>
                  <a:schemeClr val="bg1"/>
                </a:solidFill>
              </a:defRPr>
            </a:lvl1pPr>
            <a:lvl2pPr marL="539750" indent="-231775" defTabSz="539750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  <a:lvl3pPr marL="539750" indent="-231775" defTabSz="539750"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bg1"/>
                </a:solidFill>
              </a:defRPr>
            </a:lvl3pPr>
            <a:lvl4pPr marL="539750" indent="-231775" defTabSz="539750">
              <a:defRPr/>
            </a:lvl4pPr>
            <a:lvl5pPr marL="539750" indent="-231775" defTabSz="539750"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C2C85D4D-1A11-4D5D-986E-8754B4B26DE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5" y="1487788"/>
            <a:ext cx="3482038" cy="439824"/>
          </a:xfrm>
          <a:solidFill>
            <a:schemeClr val="accent1"/>
          </a:solidFill>
        </p:spPr>
        <p:txBody>
          <a:bodyPr wrap="square" anchor="ctr"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4570C8F3-09F4-4F6C-BDF3-B1F82DC96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E424654-2778-EA1B-0192-6D8875E1171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2923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6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0DB6F92-3F9C-4AAE-8E91-FA9B6A8B9CD6}"/>
              </a:ext>
            </a:extLst>
          </p:cNvPr>
          <p:cNvSpPr/>
          <p:nvPr userDrawn="1"/>
        </p:nvSpPr>
        <p:spPr>
          <a:xfrm>
            <a:off x="-1" y="0"/>
            <a:ext cx="288000" cy="685800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8D6C63F-3884-45FC-8DE4-73068BFE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E243AE-4939-4DED-AAB6-88EFB5F7C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0" y="1628775"/>
            <a:ext cx="5400000" cy="4896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042934-6DB9-4975-858F-6A2DF94E1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B65C82-54AD-42F3-A4B0-D8BBEFD38A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3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91817E-6423-D72F-7A29-7C696C78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Name des Vortragenden, Institut, Datum</a:t>
            </a:r>
            <a:endParaRPr lang="de-DE" dirty="0"/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4E12AEFA-037C-13A6-D9D9-349DFD23D7F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340475" y="1628625"/>
            <a:ext cx="5156200" cy="4896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>
              <a:defRPr>
                <a:solidFill>
                  <a:srgbClr val="D9117E"/>
                </a:solidFill>
              </a:defRPr>
            </a:lvl1pPr>
          </a:lstStyle>
          <a:p>
            <a:r>
              <a:rPr lang="de-DE" dirty="0"/>
              <a:t>Platzhaltermotiv ersetzen</a:t>
            </a:r>
          </a:p>
        </p:txBody>
      </p:sp>
    </p:spTree>
    <p:extLst>
      <p:ext uri="{BB962C8B-B14F-4D97-AF65-F5344CB8AC3E}">
        <p14:creationId xmlns:p14="http://schemas.microsoft.com/office/powerpoint/2010/main" val="703295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 bla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B81FCDC8-3081-4340-AF3B-5B61880598E5}"/>
              </a:ext>
            </a:extLst>
          </p:cNvPr>
          <p:cNvSpPr/>
          <p:nvPr userDrawn="1"/>
        </p:nvSpPr>
        <p:spPr>
          <a:xfrm>
            <a:off x="-1" y="-2406"/>
            <a:ext cx="12192001" cy="68604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9C186D-B875-45B9-9C0A-1830A52B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7C04B8-FAE9-4576-9D50-12084ACA0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ADABB7-F9A6-4A4D-9415-296AC5E687F8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948ECD-4444-4227-81E3-3211A0E717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821" y="301132"/>
            <a:ext cx="943879" cy="779542"/>
          </a:xfrm>
          <a:prstGeom prst="rect">
            <a:avLst/>
          </a:prstGeom>
        </p:spPr>
      </p:pic>
      <p:sp>
        <p:nvSpPr>
          <p:cNvPr id="11" name="Tabellenplatzhalter 4">
            <a:extLst>
              <a:ext uri="{FF2B5EF4-FFF2-40B4-BE49-F238E27FC236}">
                <a16:creationId xmlns:a16="http://schemas.microsoft.com/office/drawing/2014/main" id="{E454AC21-5CA9-4DCD-9E64-33EE941B0352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695325" y="1628776"/>
            <a:ext cx="10801350" cy="489585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AA41E4-A17D-03A8-9521-4B67C9D842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des Vortragenden, Institut, Datum</a:t>
            </a:r>
          </a:p>
        </p:txBody>
      </p:sp>
    </p:spTree>
    <p:extLst>
      <p:ext uri="{BB962C8B-B14F-4D97-AF65-F5344CB8AC3E}">
        <p14:creationId xmlns:p14="http://schemas.microsoft.com/office/powerpoint/2010/main" val="81710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CA21C0A-576F-4448-A405-945F7FEA5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9852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DA8A30-87AB-49C6-AE8C-F7B24CECF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1628775"/>
            <a:ext cx="10801349" cy="489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096809-C3E5-439C-AF0A-E75CD81D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5342399"/>
            <a:ext cx="288000" cy="1440000"/>
          </a:xfrm>
          <a:prstGeom prst="rect">
            <a:avLst/>
          </a:prstGeom>
        </p:spPr>
        <p:txBody>
          <a:bodyPr vert="horz" wrap="none" lIns="36000" tIns="90000" rIns="36000" bIns="90000" rtlCol="0" anchor="b">
            <a:normAutofit/>
          </a:bodyPr>
          <a:lstStyle>
            <a:lvl1pPr algn="ct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0ADABB7-F9A6-4A4D-9415-296AC5E68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822AB-459F-739F-855B-F69C7435C1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5325" y="6544945"/>
            <a:ext cx="4114800" cy="2577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Name des Vortragenden, Institut, Datum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438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50" r:id="rId3"/>
    <p:sldLayoutId id="2147483672" r:id="rId4"/>
    <p:sldLayoutId id="2147483674" r:id="rId5"/>
    <p:sldLayoutId id="2147483656" r:id="rId6"/>
    <p:sldLayoutId id="2147483653" r:id="rId7"/>
    <p:sldLayoutId id="2147483680" r:id="rId8"/>
    <p:sldLayoutId id="2147483654" r:id="rId9"/>
    <p:sldLayoutId id="2147483679" r:id="rId10"/>
    <p:sldLayoutId id="2147483662" r:id="rId11"/>
    <p:sldLayoutId id="2147483658" r:id="rId12"/>
    <p:sldLayoutId id="2147483663" r:id="rId13"/>
    <p:sldLayoutId id="2147483671" r:id="rId14"/>
    <p:sldLayoutId id="2147483675" r:id="rId15"/>
    <p:sldLayoutId id="2147483664" r:id="rId16"/>
    <p:sldLayoutId id="2147483665" r:id="rId17"/>
    <p:sldLayoutId id="2147483681" r:id="rId18"/>
    <p:sldLayoutId id="2147483670" r:id="rId19"/>
    <p:sldLayoutId id="2147483678" r:id="rId20"/>
    <p:sldLayoutId id="2147483661" r:id="rId21"/>
    <p:sldLayoutId id="2147483659" r:id="rId22"/>
    <p:sldLayoutId id="2147483667" r:id="rId23"/>
    <p:sldLayoutId id="2147483673" r:id="rId24"/>
    <p:sldLayoutId id="2147483676" r:id="rId25"/>
    <p:sldLayoutId id="2147483668" r:id="rId26"/>
    <p:sldLayoutId id="2147483669" r:id="rId27"/>
    <p:sldLayoutId id="2147483682" r:id="rId28"/>
    <p:sldLayoutId id="2147483666" r:id="rId29"/>
    <p:sldLayoutId id="2147483677" r:id="rId30"/>
    <p:sldLayoutId id="2147483655" r:id="rId3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38" userDrawn="1">
          <p15:clr>
            <a:srgbClr val="F26B43"/>
          </p15:clr>
        </p15:guide>
        <p15:guide id="2" orient="horz" pos="210" userDrawn="1">
          <p15:clr>
            <a:srgbClr val="F26B43"/>
          </p15:clr>
        </p15:guide>
        <p15:guide id="3" pos="7242" userDrawn="1">
          <p15:clr>
            <a:srgbClr val="F26B43"/>
          </p15:clr>
        </p15:guide>
        <p15:guide id="4" orient="horz" pos="1026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www.esmvaltool.org/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esmvalgroup.github.io/ESMValTool_Tutorial/" TargetMode="External"/><Relationship Id="rId5" Type="http://schemas.openxmlformats.org/officeDocument/2006/relationships/hyperlink" Target="https://docs.esmvaltool.org/" TargetMode="External"/><Relationship Id="rId10" Type="http://schemas.openxmlformats.org/officeDocument/2006/relationships/image" Target="../media/image37.png"/><Relationship Id="rId4" Type="http://schemas.openxmlformats.org/officeDocument/2006/relationships/hyperlink" Target="https://github.com/ESMValGroup/ESMValTool" TargetMode="External"/><Relationship Id="rId9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AA03A4A-FF3C-46DA-9AA7-9489606AA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6" y="3809454"/>
            <a:ext cx="9697665" cy="1141439"/>
          </a:xfrm>
        </p:spPr>
        <p:txBody>
          <a:bodyPr>
            <a:normAutofit/>
          </a:bodyPr>
          <a:lstStyle/>
          <a:p>
            <a:r>
              <a:rPr lang="en-US" sz="2400" dirty="0"/>
              <a:t>Analyzing CMIP</a:t>
            </a:r>
            <a:r>
              <a:rPr lang="en-US" sz="2400" i="1" dirty="0"/>
              <a:t>-style</a:t>
            </a:r>
            <a:r>
              <a:rPr lang="en-US" sz="2400" dirty="0"/>
              <a:t> data made easy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07DBA57-3752-430E-B30A-C895D114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1811866"/>
            <a:ext cx="10125467" cy="1733739"/>
          </a:xfrm>
        </p:spPr>
        <p:txBody>
          <a:bodyPr/>
          <a:lstStyle/>
          <a:p>
            <a:br>
              <a:rPr lang="en-US" sz="4400" dirty="0"/>
            </a:br>
            <a:r>
              <a:rPr lang="en-US" sz="4400" dirty="0"/>
              <a:t>Earth System Model Evaluation Tool (ESMV</a:t>
            </a:r>
            <a:r>
              <a:rPr lang="en-US" sz="4400" cap="none" dirty="0"/>
              <a:t>al</a:t>
            </a:r>
            <a:r>
              <a:rPr lang="en-US" sz="4400" dirty="0"/>
              <a:t>T</a:t>
            </a:r>
            <a:r>
              <a:rPr lang="en-US" sz="4400" cap="none" dirty="0"/>
              <a:t>ool</a:t>
            </a:r>
            <a:r>
              <a:rPr lang="en-US" sz="4400" dirty="0"/>
              <a:t>):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D7604D-9795-CDF7-487A-34598766D1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794004" y="6600226"/>
            <a:ext cx="4114800" cy="257774"/>
          </a:xfrm>
        </p:spPr>
        <p:txBody>
          <a:bodyPr/>
          <a:lstStyle/>
          <a:p>
            <a:r>
              <a:rPr lang="en-US" dirty="0"/>
              <a:t>Birgit Hassler, SPARC Training School, Kigali/Rwanda, 2023-10-29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DA77938-975A-4D73-B532-3F3FB3949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69"/>
          <a:stretch/>
        </p:blipFill>
        <p:spPr>
          <a:xfrm>
            <a:off x="7454348" y="3941848"/>
            <a:ext cx="3091042" cy="83424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D44C0054-EA94-45CF-BF42-4D5ED1A4DC5C}"/>
              </a:ext>
            </a:extLst>
          </p:cNvPr>
          <p:cNvSpPr txBox="1"/>
          <p:nvPr/>
        </p:nvSpPr>
        <p:spPr>
          <a:xfrm>
            <a:off x="1440000" y="5139513"/>
            <a:ext cx="6036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B. Hassler and the ESMValTool development team</a:t>
            </a:r>
          </a:p>
          <a:p>
            <a:pPr marL="177800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birgit.hassler@dlr.de</a:t>
            </a:r>
            <a:endParaRPr lang="de-DE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8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ESMValTool v2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grpSp>
        <p:nvGrpSpPr>
          <p:cNvPr id="17" name="Group 2">
            <a:extLst>
              <a:ext uri="{FF2B5EF4-FFF2-40B4-BE49-F238E27FC236}">
                <a16:creationId xmlns:a16="http://schemas.microsoft.com/office/drawing/2014/main" id="{EB95AD26-4AA7-4564-99BA-7A5FD938E45A}"/>
              </a:ext>
            </a:extLst>
          </p:cNvPr>
          <p:cNvGrpSpPr/>
          <p:nvPr/>
        </p:nvGrpSpPr>
        <p:grpSpPr>
          <a:xfrm>
            <a:off x="6863400" y="1275120"/>
            <a:ext cx="4627440" cy="4844880"/>
            <a:chOff x="6863400" y="1275120"/>
            <a:chExt cx="4627440" cy="4844880"/>
          </a:xfrm>
        </p:grpSpPr>
        <p:sp>
          <p:nvSpPr>
            <p:cNvPr id="19" name="CustomShape 3">
              <a:extLst>
                <a:ext uri="{FF2B5EF4-FFF2-40B4-BE49-F238E27FC236}">
                  <a16:creationId xmlns:a16="http://schemas.microsoft.com/office/drawing/2014/main" id="{F0B8335C-5612-4167-9681-7615D18C8CB3}"/>
                </a:ext>
              </a:extLst>
            </p:cNvPr>
            <p:cNvSpPr/>
            <p:nvPr/>
          </p:nvSpPr>
          <p:spPr>
            <a:xfrm>
              <a:off x="6863400" y="1275120"/>
              <a:ext cx="4627440" cy="48448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noAutofit/>
            </a:bodyPr>
            <a:lstStyle/>
            <a:p>
              <a:pPr algn="ctr">
                <a:lnSpc>
                  <a:spcPct val="100000"/>
                </a:lnSpc>
                <a:spcBef>
                  <a:spcPts val="1001"/>
                </a:spcBef>
              </a:pPr>
              <a:r>
                <a:rPr lang="en-US" sz="18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Scientific Documentation</a:t>
              </a:r>
              <a:endParaRPr lang="de-DE" sz="1800" b="0" strike="noStrike" spc="-1">
                <a:latin typeface="Arial"/>
              </a:endParaRPr>
            </a:p>
          </p:txBody>
        </p:sp>
        <p:sp>
          <p:nvSpPr>
            <p:cNvPr id="20" name="CustomShape 4">
              <a:extLst>
                <a:ext uri="{FF2B5EF4-FFF2-40B4-BE49-F238E27FC236}">
                  <a16:creationId xmlns:a16="http://schemas.microsoft.com/office/drawing/2014/main" id="{E32E63D6-9385-4D64-B711-BA7F1A3D2A1A}"/>
                </a:ext>
              </a:extLst>
            </p:cNvPr>
            <p:cNvSpPr/>
            <p:nvPr/>
          </p:nvSpPr>
          <p:spPr>
            <a:xfrm>
              <a:off x="6964200" y="4342320"/>
              <a:ext cx="4442760" cy="883440"/>
            </a:xfrm>
            <a:prstGeom prst="rect">
              <a:avLst/>
            </a:prstGeom>
            <a:solidFill>
              <a:srgbClr val="824E81">
                <a:alpha val="25000"/>
              </a:srgbClr>
            </a:solidFill>
            <a:ln w="38160">
              <a:solidFill>
                <a:srgbClr val="824E81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499"/>
                </a:spcAft>
              </a:pPr>
              <a:r>
                <a:rPr lang="de-DE" sz="1600" b="0" i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Weigel et al., GMD, 2021</a:t>
              </a:r>
              <a:endParaRPr lang="de-DE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spcAft>
                  <a:spcPts val="499"/>
                </a:spcAft>
              </a:pPr>
              <a:r>
                <a:rPr lang="en-US" sz="16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Diagnostics for extreme events, regional and impact evaluation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1" name="CustomShape 5">
              <a:extLst>
                <a:ext uri="{FF2B5EF4-FFF2-40B4-BE49-F238E27FC236}">
                  <a16:creationId xmlns:a16="http://schemas.microsoft.com/office/drawing/2014/main" id="{F4934BCD-66CA-43DF-9890-5612A5A183FD}"/>
                </a:ext>
              </a:extLst>
            </p:cNvPr>
            <p:cNvSpPr/>
            <p:nvPr/>
          </p:nvSpPr>
          <p:spPr>
            <a:xfrm>
              <a:off x="6940440" y="1630080"/>
              <a:ext cx="4457160" cy="640080"/>
            </a:xfrm>
            <a:prstGeom prst="rect">
              <a:avLst/>
            </a:prstGeom>
            <a:solidFill>
              <a:srgbClr val="00B0F0">
                <a:alpha val="25000"/>
              </a:srgbClr>
            </a:solidFill>
            <a:ln w="38160">
              <a:solidFill>
                <a:srgbClr val="00B0F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499"/>
                </a:spcAft>
              </a:pPr>
              <a:r>
                <a:rPr lang="en-US" sz="1600" b="0" i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Righi et al., GMD, 2020</a:t>
              </a:r>
              <a:endParaRPr lang="de-DE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spcAft>
                  <a:spcPts val="499"/>
                </a:spcAft>
              </a:pPr>
              <a:r>
                <a:rPr lang="en-US" sz="16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Technical overview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2" name="CustomShape 6">
              <a:extLst>
                <a:ext uri="{FF2B5EF4-FFF2-40B4-BE49-F238E27FC236}">
                  <a16:creationId xmlns:a16="http://schemas.microsoft.com/office/drawing/2014/main" id="{E235EAA2-ED19-4A68-8A71-528396B41456}"/>
                </a:ext>
              </a:extLst>
            </p:cNvPr>
            <p:cNvSpPr/>
            <p:nvPr/>
          </p:nvSpPr>
          <p:spPr>
            <a:xfrm>
              <a:off x="6954480" y="2452320"/>
              <a:ext cx="4452120" cy="640080"/>
            </a:xfrm>
            <a:prstGeom prst="rect">
              <a:avLst/>
            </a:prstGeom>
            <a:solidFill>
              <a:srgbClr val="0070C0">
                <a:alpha val="25000"/>
              </a:srgbClr>
            </a:solidFill>
            <a:ln w="38160">
              <a:solidFill>
                <a:srgbClr val="0070C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499"/>
                </a:spcAft>
              </a:pPr>
              <a:r>
                <a:rPr lang="de-DE" sz="1600" b="0" i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Eyring et al., GMD, 2020</a:t>
              </a:r>
              <a:endParaRPr lang="de-DE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spcAft>
                  <a:spcPts val="499"/>
                </a:spcAft>
              </a:pPr>
              <a:r>
                <a:rPr lang="en-GB" sz="16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Large-scale diagnostics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3" name="CustomShape 7">
              <a:extLst>
                <a:ext uri="{FF2B5EF4-FFF2-40B4-BE49-F238E27FC236}">
                  <a16:creationId xmlns:a16="http://schemas.microsoft.com/office/drawing/2014/main" id="{0A338F57-F9D4-46F3-ABF1-FCD10DFE2183}"/>
                </a:ext>
              </a:extLst>
            </p:cNvPr>
            <p:cNvSpPr/>
            <p:nvPr/>
          </p:nvSpPr>
          <p:spPr>
            <a:xfrm>
              <a:off x="6964200" y="3274200"/>
              <a:ext cx="4442760" cy="883440"/>
            </a:xfrm>
            <a:prstGeom prst="rect">
              <a:avLst/>
            </a:prstGeom>
            <a:solidFill>
              <a:srgbClr val="002060">
                <a:alpha val="25000"/>
              </a:srgbClr>
            </a:solidFill>
            <a:ln w="38160">
              <a:solidFill>
                <a:srgbClr val="00206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499"/>
                </a:spcAft>
              </a:pPr>
              <a:r>
                <a:rPr lang="de-DE" sz="1600" b="0" i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Lauer et al., GMD, 2020</a:t>
              </a:r>
              <a:endParaRPr lang="de-DE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spcAft>
                  <a:spcPts val="499"/>
                </a:spcAft>
              </a:pPr>
              <a:r>
                <a:rPr lang="en-US" sz="16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Diagnostics for emergent constraints and future projections</a:t>
              </a:r>
              <a:endParaRPr lang="de-DE" sz="1600" b="0" strike="noStrike" spc="-1">
                <a:latin typeface="Arial"/>
              </a:endParaRPr>
            </a:p>
          </p:txBody>
        </p:sp>
        <p:sp>
          <p:nvSpPr>
            <p:cNvPr id="24" name="CustomShape 8">
              <a:extLst>
                <a:ext uri="{FF2B5EF4-FFF2-40B4-BE49-F238E27FC236}">
                  <a16:creationId xmlns:a16="http://schemas.microsoft.com/office/drawing/2014/main" id="{51C30747-2510-4280-A76C-407D9410A8AD}"/>
                </a:ext>
              </a:extLst>
            </p:cNvPr>
            <p:cNvSpPr/>
            <p:nvPr/>
          </p:nvSpPr>
          <p:spPr>
            <a:xfrm>
              <a:off x="6964200" y="5410800"/>
              <a:ext cx="4442760" cy="640080"/>
            </a:xfrm>
            <a:prstGeom prst="rect">
              <a:avLst/>
            </a:prstGeom>
            <a:solidFill>
              <a:srgbClr val="8C5744">
                <a:alpha val="25000"/>
              </a:srgbClr>
            </a:solidFill>
            <a:ln w="38160">
              <a:solidFill>
                <a:srgbClr val="8C574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  <a:spcAft>
                  <a:spcPts val="499"/>
                </a:spcAft>
              </a:pPr>
              <a:r>
                <a:rPr lang="de-DE" sz="1600" b="0" i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Schlund et al., GMD, 2023</a:t>
              </a:r>
              <a:endParaRPr lang="de-DE" sz="1600" b="0" strike="noStrike" spc="-1">
                <a:latin typeface="Arial"/>
              </a:endParaRPr>
            </a:p>
            <a:p>
              <a:pPr algn="ctr">
                <a:lnSpc>
                  <a:spcPct val="100000"/>
                </a:lnSpc>
                <a:spcAft>
                  <a:spcPts val="499"/>
                </a:spcAft>
              </a:pPr>
              <a:r>
                <a:rPr lang="en-US" sz="1600" b="1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Evaluation of native ESM output</a:t>
              </a:r>
              <a:endParaRPr lang="de-DE" sz="1600" b="0" strike="noStrike" spc="-1">
                <a:latin typeface="Arial"/>
              </a:endParaRPr>
            </a:p>
          </p:txBody>
        </p:sp>
      </p:grpSp>
      <p:grpSp>
        <p:nvGrpSpPr>
          <p:cNvPr id="25" name="Group 9">
            <a:extLst>
              <a:ext uri="{FF2B5EF4-FFF2-40B4-BE49-F238E27FC236}">
                <a16:creationId xmlns:a16="http://schemas.microsoft.com/office/drawing/2014/main" id="{645CA537-5947-48B8-9441-FC0E205BDCB8}"/>
              </a:ext>
            </a:extLst>
          </p:cNvPr>
          <p:cNvGrpSpPr/>
          <p:nvPr/>
        </p:nvGrpSpPr>
        <p:grpSpPr>
          <a:xfrm>
            <a:off x="410760" y="1275120"/>
            <a:ext cx="6064560" cy="3666600"/>
            <a:chOff x="410760" y="1275120"/>
            <a:chExt cx="6064560" cy="3666600"/>
          </a:xfrm>
        </p:grpSpPr>
        <p:sp>
          <p:nvSpPr>
            <p:cNvPr id="26" name="CustomShape 10">
              <a:extLst>
                <a:ext uri="{FF2B5EF4-FFF2-40B4-BE49-F238E27FC236}">
                  <a16:creationId xmlns:a16="http://schemas.microsoft.com/office/drawing/2014/main" id="{3E0AC62F-A03B-48CD-9630-0126E1C783D4}"/>
                </a:ext>
              </a:extLst>
            </p:cNvPr>
            <p:cNvSpPr/>
            <p:nvPr/>
          </p:nvSpPr>
          <p:spPr>
            <a:xfrm>
              <a:off x="410760" y="1275120"/>
              <a:ext cx="6064560" cy="3666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/>
          </p:style>
          <p:txBody>
            <a:bodyPr lIns="216000" tIns="144000" rIns="90000" bIns="45000">
              <a:noAutofit/>
            </a:bodyPr>
            <a:lstStyle/>
            <a:p>
              <a:pPr algn="ctr">
                <a:lnSpc>
                  <a:spcPct val="100000"/>
                </a:lnSpc>
                <a:spcAft>
                  <a:spcPts val="2401"/>
                </a:spcAft>
              </a:pPr>
              <a:endParaRPr lang="de-DE" sz="18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  <a:spcAft>
                  <a:spcPts val="2401"/>
                </a:spcAft>
              </a:pPr>
              <a:endParaRPr lang="de-DE" sz="1800" b="0" strike="noStrike" spc="-1" dirty="0">
                <a:latin typeface="Arial"/>
              </a:endParaRPr>
            </a:p>
            <a:p>
              <a:pPr marL="285840" indent="-285120">
                <a:lnSpc>
                  <a:spcPct val="100000"/>
                </a:lnSpc>
                <a:spcAft>
                  <a:spcPts val="1199"/>
                </a:spcAft>
                <a:buClr>
                  <a:srgbClr val="FFFFFF"/>
                </a:buClr>
                <a:buFont typeface="Wingdings" charset="2"/>
                <a:buChar char=""/>
              </a:pPr>
              <a:r>
                <a:rPr lang="en-US" sz="16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Community diagnostic and performance metrics tool for </a:t>
              </a:r>
              <a:r>
                <a:rPr lang="en-US" sz="1600" b="1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evaluation and analysis of Earth system models</a:t>
              </a:r>
              <a:endParaRPr lang="de-DE" sz="1600" b="0" strike="noStrike" spc="-1" dirty="0">
                <a:latin typeface="Arial"/>
              </a:endParaRPr>
            </a:p>
            <a:p>
              <a:pPr marL="285840" indent="-285120">
                <a:lnSpc>
                  <a:spcPct val="100000"/>
                </a:lnSpc>
                <a:spcAft>
                  <a:spcPts val="1199"/>
                </a:spcAft>
                <a:buClr>
                  <a:srgbClr val="FFFFFF"/>
                </a:buClr>
                <a:buFont typeface="Wingdings" charset="2"/>
                <a:buChar char=""/>
              </a:pPr>
              <a:r>
                <a:rPr lang="en-US" sz="1600" b="1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Open source community development on GitHub </a:t>
              </a:r>
              <a:r>
                <a:rPr lang="en-US" sz="16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(&gt; 200 developers, &gt; 60 international institutes)</a:t>
              </a:r>
              <a:endParaRPr lang="de-DE" sz="1600" b="0" strike="noStrike" spc="-1" dirty="0">
                <a:latin typeface="Arial"/>
              </a:endParaRPr>
            </a:p>
            <a:p>
              <a:pPr marL="285840" indent="-285120">
                <a:lnSpc>
                  <a:spcPct val="100000"/>
                </a:lnSpc>
                <a:spcAft>
                  <a:spcPts val="1199"/>
                </a:spcAft>
                <a:buClr>
                  <a:srgbClr val="FFFFFF"/>
                </a:buClr>
                <a:buFont typeface="Wingdings" charset="2"/>
                <a:buChar char=""/>
              </a:pPr>
              <a:r>
                <a:rPr lang="en-US" sz="16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Used in several chapters of the </a:t>
              </a:r>
              <a:r>
                <a:rPr lang="en-US" sz="1600" b="1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Assessment Report 6 </a:t>
              </a:r>
              <a:r>
                <a:rPr lang="en-US" sz="16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of the IPCC’s WG1</a:t>
              </a:r>
              <a:endParaRPr lang="de-DE" sz="1600" b="0" strike="noStrike" spc="-1" dirty="0">
                <a:latin typeface="Arial"/>
              </a:endParaRPr>
            </a:p>
            <a:p>
              <a:pPr marL="285840" indent="-285120">
                <a:lnSpc>
                  <a:spcPct val="100000"/>
                </a:lnSpc>
                <a:spcAft>
                  <a:spcPts val="1199"/>
                </a:spcAft>
                <a:buClr>
                  <a:srgbClr val="FFFFFF"/>
                </a:buClr>
                <a:buFont typeface="Wingdings" charset="2"/>
                <a:buChar char=""/>
              </a:pPr>
              <a:r>
                <a:rPr lang="en-US" sz="1600" b="0" strike="noStrike" spc="-1" dirty="0">
                  <a:solidFill>
                    <a:srgbClr val="FFFFFF"/>
                  </a:solidFill>
                  <a:latin typeface="Arial"/>
                  <a:ea typeface="DejaVu Sans"/>
                </a:rPr>
                <a:t>Release of v2.0.0 in August 2020, currently at v2.9.0</a:t>
              </a:r>
              <a:endParaRPr lang="de-DE" sz="1600" b="0" strike="noStrike" spc="-1" dirty="0">
                <a:latin typeface="Arial"/>
              </a:endParaRPr>
            </a:p>
            <a:p>
              <a:pPr>
                <a:lnSpc>
                  <a:spcPct val="100000"/>
                </a:lnSpc>
                <a:spcAft>
                  <a:spcPts val="1199"/>
                </a:spcAft>
              </a:pPr>
              <a:endParaRPr lang="de-DE" sz="1600" b="0" strike="noStrike" spc="-1" dirty="0">
                <a:latin typeface="Arial"/>
              </a:endParaRPr>
            </a:p>
          </p:txBody>
        </p:sp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FF355F3C-5C74-47EF-AF58-E54D37A94B6C}"/>
                </a:ext>
              </a:extLst>
            </p:cNvPr>
            <p:cNvPicPr/>
            <p:nvPr/>
          </p:nvPicPr>
          <p:blipFill>
            <a:blip r:embed="rId3"/>
            <a:srcRect r="22969"/>
            <a:stretch/>
          </p:blipFill>
          <p:spPr>
            <a:xfrm>
              <a:off x="1194120" y="1343520"/>
              <a:ext cx="4117680" cy="11106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03EBA51-6F59-4CD3-BA32-B1F28708B292}"/>
              </a:ext>
            </a:extLst>
          </p:cNvPr>
          <p:cNvGrpSpPr/>
          <p:nvPr/>
        </p:nvGrpSpPr>
        <p:grpSpPr>
          <a:xfrm>
            <a:off x="368640" y="5010480"/>
            <a:ext cx="6265800" cy="1344506"/>
            <a:chOff x="368640" y="5010480"/>
            <a:chExt cx="6265800" cy="1344506"/>
          </a:xfrm>
        </p:grpSpPr>
        <p:pic>
          <p:nvPicPr>
            <p:cNvPr id="28" name="Grafik 30">
              <a:extLst>
                <a:ext uri="{FF2B5EF4-FFF2-40B4-BE49-F238E27FC236}">
                  <a16:creationId xmlns:a16="http://schemas.microsoft.com/office/drawing/2014/main" id="{42774CD1-478D-49B2-952F-FCE8260C69A2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368640" y="5010480"/>
              <a:ext cx="6265800" cy="1332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D163C619-4F5C-468A-A461-4A142B98E79B}"/>
                </a:ext>
              </a:extLst>
            </p:cNvPr>
            <p:cNvSpPr txBox="1"/>
            <p:nvPr/>
          </p:nvSpPr>
          <p:spPr>
            <a:xfrm>
              <a:off x="5568045" y="6139542"/>
              <a:ext cx="56061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de-DE" sz="800" dirty="0"/>
                <a:t>v2.9.0</a:t>
              </a:r>
            </a:p>
          </p:txBody>
        </p:sp>
      </p:grpSp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D3D3E587-903B-4548-8A20-5141E7FB7C6B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8933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284C28CF-A3F9-4192-8160-3640BB55E97D}"/>
              </a:ext>
            </a:extLst>
          </p:cNvPr>
          <p:cNvGrpSpPr/>
          <p:nvPr/>
        </p:nvGrpSpPr>
        <p:grpSpPr>
          <a:xfrm>
            <a:off x="492863" y="894539"/>
            <a:ext cx="11397479" cy="5323930"/>
            <a:chOff x="492863" y="894539"/>
            <a:chExt cx="11397479" cy="532393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49611FDA-7F69-43C0-BA9B-DCA194C21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863" y="1112448"/>
              <a:ext cx="11397479" cy="5106021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3D16A5A1-730A-4C07-B67D-91B8B16013DC}"/>
                </a:ext>
              </a:extLst>
            </p:cNvPr>
            <p:cNvSpPr/>
            <p:nvPr/>
          </p:nvSpPr>
          <p:spPr>
            <a:xfrm>
              <a:off x="4354286" y="894539"/>
              <a:ext cx="2754085" cy="7256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ESMValTool?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4FD5E58-A25F-492B-B9C7-7ECBDE2BE4F7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6FC7603-16F0-443B-B210-558E0563CD0B}"/>
              </a:ext>
            </a:extLst>
          </p:cNvPr>
          <p:cNvSpPr/>
          <p:nvPr/>
        </p:nvSpPr>
        <p:spPr>
          <a:xfrm>
            <a:off x="8097213" y="6434308"/>
            <a:ext cx="1838639" cy="338554"/>
          </a:xfrm>
          <a:prstGeom prst="rect">
            <a:avLst/>
          </a:prstGeom>
          <a:solidFill>
            <a:schemeClr val="bg1">
              <a:alpha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Righi et al., 2020.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2540DFE8-0EEE-439F-9D74-B021F23B3195}"/>
              </a:ext>
            </a:extLst>
          </p:cNvPr>
          <p:cNvSpPr/>
          <p:nvPr/>
        </p:nvSpPr>
        <p:spPr>
          <a:xfrm>
            <a:off x="10360058" y="4257210"/>
            <a:ext cx="1706251" cy="537327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A68131F-4BE3-4EA2-8BDA-D5F286AC4911}"/>
              </a:ext>
            </a:extLst>
          </p:cNvPr>
          <p:cNvSpPr/>
          <p:nvPr/>
        </p:nvSpPr>
        <p:spPr>
          <a:xfrm rot="5400000">
            <a:off x="558177" y="4841672"/>
            <a:ext cx="1706251" cy="537327"/>
          </a:xfrm>
          <a:prstGeom prst="ellipse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9C9BE13-9899-40EE-B8B8-480F291B6EB5}"/>
              </a:ext>
            </a:extLst>
          </p:cNvPr>
          <p:cNvSpPr/>
          <p:nvPr/>
        </p:nvSpPr>
        <p:spPr>
          <a:xfrm>
            <a:off x="1034143" y="1427816"/>
            <a:ext cx="537327" cy="381000"/>
          </a:xfrm>
          <a:prstGeom prst="rightArrow">
            <a:avLst/>
          </a:prstGeom>
          <a:solidFill>
            <a:srgbClr val="C00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D6971476-F920-4B0C-A310-1F53A3564A0B}"/>
              </a:ext>
            </a:extLst>
          </p:cNvPr>
          <p:cNvSpPr/>
          <p:nvPr/>
        </p:nvSpPr>
        <p:spPr>
          <a:xfrm rot="16200000">
            <a:off x="2169243" y="5867224"/>
            <a:ext cx="537327" cy="381000"/>
          </a:xfrm>
          <a:prstGeom prst="rightArrow">
            <a:avLst/>
          </a:prstGeom>
          <a:solidFill>
            <a:srgbClr val="C00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727D2400-7BE3-4A0E-BB24-93347102DC65}"/>
              </a:ext>
            </a:extLst>
          </p:cNvPr>
          <p:cNvSpPr/>
          <p:nvPr/>
        </p:nvSpPr>
        <p:spPr>
          <a:xfrm rot="6600000">
            <a:off x="3233056" y="1907235"/>
            <a:ext cx="537327" cy="381000"/>
          </a:xfrm>
          <a:prstGeom prst="rightArrow">
            <a:avLst>
              <a:gd name="adj1" fmla="val 50000"/>
              <a:gd name="adj2" fmla="val 47143"/>
            </a:avLst>
          </a:prstGeom>
          <a:solidFill>
            <a:srgbClr val="C00000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7396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E16DB1A-04FD-4FB2-9F9F-F5FCA07B6056}"/>
              </a:ext>
            </a:extLst>
          </p:cNvPr>
          <p:cNvSpPr txBox="1"/>
          <p:nvPr/>
        </p:nvSpPr>
        <p:spPr>
          <a:xfrm>
            <a:off x="763378" y="1130004"/>
            <a:ext cx="89154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Multi-model </a:t>
            </a:r>
            <a:r>
              <a:rPr lang="de-DE" sz="3600" b="1" dirty="0" err="1">
                <a:solidFill>
                  <a:schemeClr val="bg1"/>
                </a:solidFill>
              </a:rPr>
              <a:t>analyses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F3B8360-3035-4408-B9F9-53ACD170B3FA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43416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ESMValTool recipe examples, IPCC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8601CF9-4B82-473F-B7A2-32B9799C0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52" y="930895"/>
            <a:ext cx="5472009" cy="327336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A270D6-9719-434A-BFBE-B562CDB5EC6D}"/>
              </a:ext>
            </a:extLst>
          </p:cNvPr>
          <p:cNvSpPr txBox="1"/>
          <p:nvPr/>
        </p:nvSpPr>
        <p:spPr>
          <a:xfrm>
            <a:off x="6096000" y="1461055"/>
            <a:ext cx="540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>
                    <a:lumMod val="50000"/>
                  </a:schemeClr>
                </a:solidFill>
              </a:rPr>
              <a:t>IPCC AR6 WGI Chapter 3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, 2021, Figure 3.4a.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2D3A105-7980-4DCE-9007-2D1FA3F51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54" y="4204255"/>
            <a:ext cx="7379413" cy="231708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67F67005-BAFC-46B4-BD6C-15CB9DD860CB}"/>
              </a:ext>
            </a:extLst>
          </p:cNvPr>
          <p:cNvSpPr txBox="1"/>
          <p:nvPr/>
        </p:nvSpPr>
        <p:spPr>
          <a:xfrm>
            <a:off x="6096000" y="3831603"/>
            <a:ext cx="5401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>
                    <a:lumMod val="50000"/>
                  </a:schemeClr>
                </a:solidFill>
              </a:rPr>
              <a:t>IPCC AR6 WGI Chapter 3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, 2021, Figure 3.43.</a:t>
            </a: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4C0F291D-F39D-4B4B-8870-AB4CC80B3366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5C7E8FF-7A05-49EA-93B6-6237E206D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566" y="2148737"/>
            <a:ext cx="1226186" cy="120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63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ESMValTool recipe examples, other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BA270D6-9719-434A-BFBE-B562CDB5EC6D}"/>
              </a:ext>
            </a:extLst>
          </p:cNvPr>
          <p:cNvSpPr txBox="1"/>
          <p:nvPr/>
        </p:nvSpPr>
        <p:spPr>
          <a:xfrm>
            <a:off x="8850269" y="1583080"/>
            <a:ext cx="1847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>
                    <a:lumMod val="50000"/>
                  </a:schemeClr>
                </a:solidFill>
              </a:rPr>
              <a:t>Lauer et al.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, 2023.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7F67005-BAFC-46B4-BD6C-15CB9DD860CB}"/>
              </a:ext>
            </a:extLst>
          </p:cNvPr>
          <p:cNvSpPr txBox="1"/>
          <p:nvPr/>
        </p:nvSpPr>
        <p:spPr>
          <a:xfrm>
            <a:off x="3725239" y="6428730"/>
            <a:ext cx="1998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>
                    <a:lumMod val="50000"/>
                  </a:schemeClr>
                </a:solidFill>
              </a:rPr>
              <a:t>Tebaldi et al.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, 2021.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3853A9A-0064-4BDB-A0B7-B486BA0E2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15" y="910318"/>
            <a:ext cx="8544454" cy="28222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F6BCCD1-A936-4821-8B8C-94674F28D0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4" y="3788934"/>
            <a:ext cx="3878916" cy="2720576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B2C0648-7595-433D-A37E-EBBD77796239}"/>
              </a:ext>
            </a:extLst>
          </p:cNvPr>
          <p:cNvSpPr txBox="1"/>
          <p:nvPr/>
        </p:nvSpPr>
        <p:spPr>
          <a:xfrm>
            <a:off x="10007505" y="3905445"/>
            <a:ext cx="2118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>
                    <a:lumMod val="50000"/>
                  </a:schemeClr>
                </a:solidFill>
              </a:rPr>
              <a:t>De Mora et al.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, 2018.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7CB3CFF-B5CF-46EA-90CD-631022377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514" y="3886200"/>
            <a:ext cx="4304705" cy="2667000"/>
          </a:xfrm>
          <a:prstGeom prst="rect">
            <a:avLst/>
          </a:prstGeom>
        </p:spPr>
      </p:pic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2528F9DD-C336-4638-BE74-5B659F21550C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687110A-152F-45AA-B224-9FAB4AF6F8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596" y="3850196"/>
            <a:ext cx="937086" cy="91854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A4C08E5-947D-4F90-B8E5-0A47239A7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298" y="4411744"/>
            <a:ext cx="1073094" cy="107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48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ESMValTool recipe examples, other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2528F9DD-C336-4638-BE74-5B659F21550C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F274FC1-7588-40AB-820C-981D58B50BBB}"/>
              </a:ext>
            </a:extLst>
          </p:cNvPr>
          <p:cNvSpPr txBox="1"/>
          <p:nvPr/>
        </p:nvSpPr>
        <p:spPr>
          <a:xfrm rot="16200000">
            <a:off x="9697147" y="4161743"/>
            <a:ext cx="424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Schlund et al., 2020.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6D1A080-6298-4428-9C56-BB039EE3DC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" b="12038"/>
          <a:stretch/>
        </p:blipFill>
        <p:spPr>
          <a:xfrm>
            <a:off x="6096000" y="1723250"/>
            <a:ext cx="5422122" cy="302334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CD212CD-66E6-46E6-A34B-03EC4EA44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2" r="10794" b="21371"/>
          <a:stretch/>
        </p:blipFill>
        <p:spPr>
          <a:xfrm>
            <a:off x="10816981" y="4746595"/>
            <a:ext cx="1004402" cy="102960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43A436CC-15C6-4A31-84ED-D924B8031D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99" y="1913021"/>
            <a:ext cx="4741024" cy="4206321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4A6FC6D-091C-4230-81D0-D4D29CEAC9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8" y="1823531"/>
            <a:ext cx="856610" cy="839657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53B2C81-35F9-4287-8179-FD2A8095EA57}"/>
              </a:ext>
            </a:extLst>
          </p:cNvPr>
          <p:cNvSpPr txBox="1"/>
          <p:nvPr/>
        </p:nvSpPr>
        <p:spPr>
          <a:xfrm rot="16200000">
            <a:off x="-1036857" y="3780583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i="1" dirty="0">
                <a:solidFill>
                  <a:schemeClr val="bg1">
                    <a:lumMod val="50000"/>
                  </a:schemeClr>
                </a:solidFill>
              </a:rPr>
              <a:t>Galytska et al., 2023.</a:t>
            </a:r>
          </a:p>
        </p:txBody>
      </p:sp>
    </p:spTree>
    <p:extLst>
      <p:ext uri="{BB962C8B-B14F-4D97-AF65-F5344CB8AC3E}">
        <p14:creationId xmlns:p14="http://schemas.microsoft.com/office/powerpoint/2010/main" val="44170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ESMValTool recent features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DAECA5A-8DEF-477D-B5B6-D58BA112B027}"/>
              </a:ext>
            </a:extLst>
          </p:cNvPr>
          <p:cNvSpPr txBox="1"/>
          <p:nvPr/>
        </p:nvSpPr>
        <p:spPr>
          <a:xfrm>
            <a:off x="939560" y="1457811"/>
            <a:ext cx="9618570" cy="37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altLang="de-DE" sz="2400" b="1" dirty="0" err="1">
                <a:solidFill>
                  <a:srgbClr val="00658B"/>
                </a:solidFill>
              </a:rPr>
              <a:t>Automatic</a:t>
            </a:r>
            <a:r>
              <a:rPr lang="de-DE" altLang="de-DE" sz="2400" b="1" dirty="0">
                <a:solidFill>
                  <a:srgbClr val="00658B"/>
                </a:solidFill>
              </a:rPr>
              <a:t> </a:t>
            </a:r>
            <a:r>
              <a:rPr lang="de-DE" altLang="de-DE" sz="2400" b="1" dirty="0" err="1">
                <a:solidFill>
                  <a:srgbClr val="00658B"/>
                </a:solidFill>
              </a:rPr>
              <a:t>data</a:t>
            </a:r>
            <a:r>
              <a:rPr lang="de-DE" altLang="de-DE" sz="2400" b="1" dirty="0">
                <a:solidFill>
                  <a:srgbClr val="00658B"/>
                </a:solidFill>
              </a:rPr>
              <a:t> </a:t>
            </a:r>
            <a:r>
              <a:rPr lang="de-DE" altLang="de-DE" sz="2400" b="1" dirty="0" err="1">
                <a:solidFill>
                  <a:srgbClr val="00658B"/>
                </a:solidFill>
              </a:rPr>
              <a:t>downloader</a:t>
            </a:r>
            <a:r>
              <a:rPr lang="de-DE" altLang="de-DE" sz="2400" b="1" dirty="0">
                <a:solidFill>
                  <a:srgbClr val="00658B"/>
                </a:solidFill>
              </a:rPr>
              <a:t>: </a:t>
            </a:r>
            <a:r>
              <a:rPr lang="de-DE" altLang="de-DE" sz="2400" dirty="0" err="1"/>
              <a:t>wildcards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are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allowed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recipe; </a:t>
            </a:r>
            <a:r>
              <a:rPr lang="de-DE" altLang="de-DE" sz="2400" dirty="0" err="1"/>
              <a:t>direct</a:t>
            </a:r>
            <a:r>
              <a:rPr lang="de-DE" altLang="de-DE" sz="2400" dirty="0"/>
              <a:t> </a:t>
            </a:r>
            <a:r>
              <a:rPr lang="de-DE" altLang="de-DE" sz="2400" dirty="0" err="1"/>
              <a:t>connection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ESGF; flexible </a:t>
            </a:r>
            <a:r>
              <a:rPr lang="de-DE" altLang="de-DE" sz="2400" dirty="0" err="1"/>
              <a:t>data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discovery</a:t>
            </a:r>
            <a:r>
              <a:rPr lang="de-DE" altLang="de-DE" sz="2400" dirty="0"/>
              <a:t> and </a:t>
            </a:r>
            <a:r>
              <a:rPr lang="de-DE" altLang="de-DE" sz="2400" dirty="0" err="1"/>
              <a:t>usage</a:t>
            </a:r>
            <a:endParaRPr lang="de-DE" altLang="de-DE" sz="24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de-DE" sz="2400" b="1" dirty="0">
                <a:solidFill>
                  <a:srgbClr val="00658B"/>
                </a:solidFill>
              </a:rPr>
              <a:t>Observations and </a:t>
            </a:r>
            <a:r>
              <a:rPr lang="en-US" altLang="de-DE" sz="2400" b="1" dirty="0" err="1">
                <a:solidFill>
                  <a:srgbClr val="00658B"/>
                </a:solidFill>
              </a:rPr>
              <a:t>reanalyses</a:t>
            </a:r>
            <a:r>
              <a:rPr lang="en-US" altLang="de-DE" sz="2400" b="1" dirty="0">
                <a:solidFill>
                  <a:srgbClr val="00658B"/>
                </a:solidFill>
              </a:rPr>
              <a:t>: </a:t>
            </a:r>
            <a:r>
              <a:rPr lang="en-US" altLang="de-DE" sz="2400" dirty="0"/>
              <a:t>increasing number of observational and reanalysis datasets available; </a:t>
            </a:r>
            <a:r>
              <a:rPr lang="en-US" altLang="de-DE" sz="2400" dirty="0" err="1"/>
              <a:t>cmorization</a:t>
            </a:r>
            <a:r>
              <a:rPr lang="en-US" altLang="de-DE" sz="2400" dirty="0"/>
              <a:t> scripts available; common data pool on different HPC systems (e.g. DKRZ-Levante, CEDA-Jasmin…)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altLang="de-DE" sz="2400" b="1" dirty="0" err="1">
                <a:solidFill>
                  <a:srgbClr val="00658B"/>
                </a:solidFill>
              </a:rPr>
              <a:t>Preprocessor</a:t>
            </a:r>
            <a:r>
              <a:rPr lang="de-DE" altLang="de-DE" sz="2400" b="1" dirty="0">
                <a:solidFill>
                  <a:srgbClr val="00658B"/>
                </a:solidFill>
              </a:rPr>
              <a:t> </a:t>
            </a:r>
            <a:r>
              <a:rPr lang="de-DE" altLang="de-DE" sz="2400" b="1" dirty="0" err="1">
                <a:solidFill>
                  <a:srgbClr val="00658B"/>
                </a:solidFill>
              </a:rPr>
              <a:t>functions</a:t>
            </a:r>
            <a:r>
              <a:rPr lang="de-DE" altLang="de-DE" sz="2400" b="1" dirty="0">
                <a:solidFill>
                  <a:srgbClr val="00658B"/>
                </a:solidFill>
              </a:rPr>
              <a:t>: </a:t>
            </a:r>
            <a:r>
              <a:rPr lang="de-DE" altLang="de-DE" sz="2400" dirty="0" err="1"/>
              <a:t>increasing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number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preprocessing</a:t>
            </a:r>
            <a:r>
              <a:rPr lang="de-DE" altLang="de-DE" sz="2400" dirty="0"/>
              <a:t> </a:t>
            </a:r>
            <a:r>
              <a:rPr lang="de-DE" altLang="de-DE" sz="2400" dirty="0" err="1"/>
              <a:t>functions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available</a:t>
            </a:r>
            <a:r>
              <a:rPr lang="de-DE" altLang="de-DE" sz="2400" dirty="0"/>
              <a:t>; </a:t>
            </a:r>
            <a:r>
              <a:rPr lang="de-DE" altLang="de-DE" sz="2400" dirty="0" err="1"/>
              <a:t>increasing</a:t>
            </a:r>
            <a:r>
              <a:rPr lang="de-DE" altLang="de-DE" sz="2400" dirty="0"/>
              <a:t> support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lazy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data</a:t>
            </a:r>
            <a:r>
              <a:rPr lang="de-DE" altLang="de-DE" sz="2400" dirty="0"/>
              <a:t> </a:t>
            </a:r>
            <a:r>
              <a:rPr lang="de-DE" altLang="de-DE" sz="2400" dirty="0" err="1"/>
              <a:t>handling</a:t>
            </a:r>
            <a:r>
              <a:rPr lang="de-DE" altLang="de-DE" sz="2400" dirty="0"/>
              <a:t> (so </a:t>
            </a:r>
            <a:r>
              <a:rPr lang="de-DE" altLang="de-DE" sz="2400" dirty="0" err="1"/>
              <a:t>that</a:t>
            </a:r>
            <a:r>
              <a:rPr lang="de-DE" altLang="de-DE" sz="2400" dirty="0"/>
              <a:t> </a:t>
            </a:r>
            <a:r>
              <a:rPr lang="de-DE" altLang="de-DE" sz="2400" dirty="0" err="1"/>
              <a:t>very</a:t>
            </a:r>
            <a:r>
              <a:rPr lang="de-DE" altLang="de-DE" sz="2400" dirty="0"/>
              <a:t> large </a:t>
            </a:r>
            <a:r>
              <a:rPr lang="de-DE" altLang="de-DE" sz="2400" dirty="0" err="1"/>
              <a:t>datasets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can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be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processed</a:t>
            </a:r>
            <a:r>
              <a:rPr lang="de-DE" altLang="de-DE" sz="2400" dirty="0"/>
              <a:t>) 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B33CB021-0EB1-42B0-860D-A651C8900878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4281023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E16DB1A-04FD-4FB2-9F9F-F5FCA07B6056}"/>
              </a:ext>
            </a:extLst>
          </p:cNvPr>
          <p:cNvSpPr txBox="1"/>
          <p:nvPr/>
        </p:nvSpPr>
        <p:spPr>
          <a:xfrm>
            <a:off x="763378" y="1130004"/>
            <a:ext cx="89154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Analyses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of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observations</a:t>
            </a:r>
            <a:r>
              <a:rPr lang="de-DE" sz="3600" b="1" dirty="0">
                <a:solidFill>
                  <a:schemeClr val="bg1"/>
                </a:solidFill>
              </a:rPr>
              <a:t>/</a:t>
            </a:r>
            <a:r>
              <a:rPr lang="de-DE" sz="3600" b="1" dirty="0" err="1">
                <a:solidFill>
                  <a:schemeClr val="bg1"/>
                </a:solidFill>
              </a:rPr>
              <a:t>reanalyses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CA51244D-CA0C-4513-8048-073E5781F147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1015450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ESMValTool multi-dataset evaluation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07EEBB1-2895-44C6-BB5F-7D761CB714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D5130D6E-9720-41C7-B199-1B40435D45B5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F152853-B9DD-4F6D-A86E-B470B0830193}"/>
              </a:ext>
            </a:extLst>
          </p:cNvPr>
          <p:cNvSpPr txBox="1"/>
          <p:nvPr/>
        </p:nvSpPr>
        <p:spPr>
          <a:xfrm>
            <a:off x="939560" y="1457811"/>
            <a:ext cx="10348926" cy="40164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altLang="de-DE" sz="2400" dirty="0"/>
              <a:t>Many different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gridded</a:t>
            </a:r>
            <a:r>
              <a:rPr lang="de-DE" altLang="de-DE" sz="2400" b="1" dirty="0">
                <a:solidFill>
                  <a:schemeClr val="accent1"/>
                </a:solidFill>
              </a:rPr>
              <a:t>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satellite</a:t>
            </a:r>
            <a:r>
              <a:rPr lang="de-DE" altLang="de-DE" sz="2400" b="1" dirty="0">
                <a:solidFill>
                  <a:schemeClr val="accent1"/>
                </a:solidFill>
              </a:rPr>
              <a:t> </a:t>
            </a:r>
            <a:r>
              <a:rPr lang="de-DE" altLang="de-DE" sz="2400" dirty="0" err="1"/>
              <a:t>observations</a:t>
            </a:r>
            <a:r>
              <a:rPr lang="de-DE" altLang="de-DE" sz="2400" dirty="0"/>
              <a:t>, </a:t>
            </a:r>
            <a:r>
              <a:rPr lang="de-DE" altLang="de-DE" sz="2400" b="1" dirty="0">
                <a:solidFill>
                  <a:schemeClr val="accent1"/>
                </a:solidFill>
              </a:rPr>
              <a:t>hybrid </a:t>
            </a:r>
            <a:r>
              <a:rPr lang="de-DE" altLang="de-DE" sz="2400" dirty="0" err="1"/>
              <a:t>datasets</a:t>
            </a:r>
            <a:r>
              <a:rPr lang="de-DE" altLang="de-DE" sz="2400" dirty="0"/>
              <a:t>, and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reanalysis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are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available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be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used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with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ESMValTool</a:t>
            </a:r>
            <a:r>
              <a:rPr lang="de-DE" altLang="de-DE" sz="2400" dirty="0"/>
              <a:t> – </a:t>
            </a:r>
            <a:r>
              <a:rPr lang="de-DE" altLang="de-DE" sz="2400" dirty="0" err="1"/>
              <a:t>point</a:t>
            </a:r>
            <a:r>
              <a:rPr lang="de-DE" altLang="de-DE" sz="2400" dirty="0"/>
              <a:t> source </a:t>
            </a:r>
            <a:r>
              <a:rPr lang="de-DE" altLang="de-DE" sz="2400" dirty="0" err="1"/>
              <a:t>measurements</a:t>
            </a:r>
            <a:r>
              <a:rPr lang="de-DE" altLang="de-DE" sz="2400" dirty="0"/>
              <a:t> (</a:t>
            </a:r>
            <a:r>
              <a:rPr lang="de-DE" altLang="de-DE" sz="2400" dirty="0" err="1"/>
              <a:t>station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data</a:t>
            </a:r>
            <a:r>
              <a:rPr lang="de-DE" altLang="de-DE" sz="2400" dirty="0"/>
              <a:t>) </a:t>
            </a:r>
            <a:r>
              <a:rPr lang="de-DE" altLang="de-DE" sz="2400" dirty="0" err="1"/>
              <a:t>is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work</a:t>
            </a:r>
            <a:r>
              <a:rPr lang="de-DE" altLang="de-DE" sz="2400" dirty="0"/>
              <a:t> in </a:t>
            </a:r>
            <a:r>
              <a:rPr lang="de-DE" altLang="de-DE" sz="2400" dirty="0" err="1"/>
              <a:t>progress</a:t>
            </a:r>
            <a:endParaRPr lang="de-DE" altLang="de-DE" sz="24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altLang="de-DE" sz="2400" dirty="0" err="1"/>
              <a:t>Observations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are</a:t>
            </a:r>
            <a:r>
              <a:rPr lang="de-DE" altLang="de-DE" sz="2400" dirty="0"/>
              <a:t> </a:t>
            </a:r>
            <a:r>
              <a:rPr lang="de-DE" altLang="de-DE" sz="2400" b="1" dirty="0">
                <a:solidFill>
                  <a:schemeClr val="accent1"/>
                </a:solidFill>
              </a:rPr>
              <a:t>not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delivered</a:t>
            </a:r>
            <a:r>
              <a:rPr lang="de-DE" altLang="de-DE" sz="2400" b="1" dirty="0">
                <a:solidFill>
                  <a:schemeClr val="accent1"/>
                </a:solidFill>
              </a:rPr>
              <a:t> </a:t>
            </a:r>
            <a:r>
              <a:rPr lang="de-DE" altLang="de-DE" sz="2400" dirty="0" err="1"/>
              <a:t>with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source code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ESMValTool</a:t>
            </a:r>
            <a:r>
              <a:rPr lang="de-DE" altLang="de-DE" sz="2400" dirty="0"/>
              <a:t>, </a:t>
            </a:r>
            <a:r>
              <a:rPr lang="de-DE" altLang="de-DE" sz="2400" dirty="0" err="1"/>
              <a:t>rather</a:t>
            </a:r>
            <a:r>
              <a:rPr lang="de-DE" altLang="de-DE" sz="2400" dirty="0"/>
              <a:t>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scripts</a:t>
            </a:r>
            <a:r>
              <a:rPr lang="de-DE" altLang="de-DE" sz="2400" b="1" dirty="0">
                <a:solidFill>
                  <a:schemeClr val="accent1"/>
                </a:solidFill>
              </a:rPr>
              <a:t>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to</a:t>
            </a:r>
            <a:r>
              <a:rPr lang="de-DE" altLang="de-DE" sz="2400" b="1" dirty="0">
                <a:solidFill>
                  <a:schemeClr val="accent1"/>
                </a:solidFill>
              </a:rPr>
              <a:t>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download</a:t>
            </a:r>
            <a:r>
              <a:rPr lang="de-DE" altLang="de-DE" sz="2400" b="1" dirty="0">
                <a:solidFill>
                  <a:schemeClr val="accent1"/>
                </a:solidFill>
              </a:rPr>
              <a:t> and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format</a:t>
            </a:r>
            <a:r>
              <a:rPr lang="de-DE" altLang="de-DE" sz="2400" b="1" dirty="0">
                <a:solidFill>
                  <a:schemeClr val="accent1"/>
                </a:solidFill>
              </a:rPr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obs</a:t>
            </a:r>
            <a:r>
              <a:rPr lang="de-DE" altLang="de-DE" sz="2400" dirty="0"/>
              <a:t> so </a:t>
            </a:r>
            <a:r>
              <a:rPr lang="de-DE" altLang="de-DE" sz="2400" dirty="0" err="1"/>
              <a:t>that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they</a:t>
            </a:r>
            <a:r>
              <a:rPr lang="de-DE" altLang="de-DE" sz="2400" dirty="0"/>
              <a:t> </a:t>
            </a:r>
            <a:r>
              <a:rPr lang="de-DE" altLang="de-DE" sz="2400" dirty="0" err="1"/>
              <a:t>can</a:t>
            </a:r>
            <a:r>
              <a:rPr lang="de-DE" altLang="de-DE" sz="2400" dirty="0"/>
              <a:t> </a:t>
            </a:r>
            <a:r>
              <a:rPr lang="de-DE" altLang="de-DE" sz="2400" dirty="0" err="1"/>
              <a:t>be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used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alongside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the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model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data</a:t>
            </a:r>
            <a:endParaRPr lang="de-DE" altLang="de-DE" sz="24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altLang="de-DE" sz="2400" dirty="0"/>
              <a:t> </a:t>
            </a:r>
            <a:r>
              <a:rPr lang="de-DE" altLang="de-DE" sz="2400" b="1" dirty="0">
                <a:solidFill>
                  <a:schemeClr val="accent1"/>
                </a:solidFill>
              </a:rPr>
              <a:t>Data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pool</a:t>
            </a:r>
            <a:r>
              <a:rPr lang="de-DE" altLang="de-DE" sz="2400" b="1" dirty="0">
                <a:solidFill>
                  <a:schemeClr val="accent1"/>
                </a:solidFill>
              </a:rPr>
              <a:t> </a:t>
            </a:r>
            <a:r>
              <a:rPr lang="de-DE" altLang="de-DE" sz="2400" dirty="0" err="1"/>
              <a:t>of</a:t>
            </a:r>
            <a:r>
              <a:rPr lang="de-DE" altLang="de-DE" sz="2400" dirty="0"/>
              <a:t> </a:t>
            </a:r>
            <a:r>
              <a:rPr lang="de-DE" altLang="de-DE" sz="2400" dirty="0" err="1"/>
              <a:t>formatted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data</a:t>
            </a:r>
            <a:r>
              <a:rPr lang="de-DE" altLang="de-DE" sz="2400" dirty="0"/>
              <a:t> </a:t>
            </a:r>
            <a:r>
              <a:rPr lang="de-DE" altLang="de-DE" sz="2400" dirty="0" err="1"/>
              <a:t>is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available</a:t>
            </a:r>
            <a:r>
              <a:rPr lang="de-DE" altLang="de-DE" sz="2400" dirty="0"/>
              <a:t> on </a:t>
            </a:r>
            <a:r>
              <a:rPr lang="de-DE" altLang="de-DE" sz="2400" dirty="0" err="1"/>
              <a:t>some</a:t>
            </a:r>
            <a:r>
              <a:rPr lang="de-DE" altLang="de-DE" sz="2400" dirty="0"/>
              <a:t> HPC </a:t>
            </a:r>
            <a:r>
              <a:rPr lang="de-DE" altLang="de-DE" sz="2400" dirty="0" err="1"/>
              <a:t>systems</a:t>
            </a:r>
            <a:endParaRPr lang="de-DE" altLang="de-DE" sz="24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de-DE" altLang="de-DE" sz="2400" dirty="0"/>
              <a:t>New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observations</a:t>
            </a:r>
            <a:r>
              <a:rPr lang="de-DE" altLang="de-DE" sz="2400" b="1" dirty="0">
                <a:solidFill>
                  <a:schemeClr val="accent1"/>
                </a:solidFill>
              </a:rPr>
              <a:t>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are</a:t>
            </a:r>
            <a:r>
              <a:rPr lang="de-DE" altLang="de-DE" sz="2400" b="1" dirty="0">
                <a:solidFill>
                  <a:schemeClr val="accent1"/>
                </a:solidFill>
              </a:rPr>
              <a:t>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constantly</a:t>
            </a:r>
            <a:r>
              <a:rPr lang="de-DE" altLang="de-DE" sz="2400" b="1" dirty="0">
                <a:solidFill>
                  <a:schemeClr val="accent1"/>
                </a:solidFill>
              </a:rPr>
              <a:t> </a:t>
            </a:r>
            <a:r>
              <a:rPr lang="de-DE" altLang="de-DE" sz="2400" b="1" dirty="0" err="1">
                <a:solidFill>
                  <a:schemeClr val="accent1"/>
                </a:solidFill>
              </a:rPr>
              <a:t>added</a:t>
            </a:r>
            <a:r>
              <a:rPr lang="de-DE" altLang="de-DE" sz="2400" dirty="0"/>
              <a:t>, and </a:t>
            </a:r>
            <a:r>
              <a:rPr lang="de-DE" altLang="de-DE" sz="2400" dirty="0" err="1"/>
              <a:t>there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are</a:t>
            </a:r>
            <a:r>
              <a:rPr lang="de-DE" altLang="de-DE" sz="2400" dirty="0"/>
              <a:t> </a:t>
            </a:r>
            <a:r>
              <a:rPr lang="de-DE" altLang="de-DE" sz="2400" dirty="0" err="1"/>
              <a:t>guidelines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available</a:t>
            </a:r>
            <a:r>
              <a:rPr lang="de-DE" altLang="de-DE" sz="2400" dirty="0"/>
              <a:t> on </a:t>
            </a:r>
            <a:r>
              <a:rPr lang="de-DE" altLang="de-DE" sz="2400" dirty="0" err="1"/>
              <a:t>how</a:t>
            </a:r>
            <a:r>
              <a:rPr lang="de-DE" altLang="de-DE" sz="2400" dirty="0"/>
              <a:t> </a:t>
            </a:r>
            <a:r>
              <a:rPr lang="de-DE" altLang="de-DE" sz="2400" dirty="0" err="1"/>
              <a:t>to</a:t>
            </a:r>
            <a:r>
              <a:rPr lang="de-DE" altLang="de-DE" sz="2400" dirty="0"/>
              <a:t> </a:t>
            </a:r>
            <a:r>
              <a:rPr lang="de-DE" altLang="de-DE" sz="2400" dirty="0" err="1"/>
              <a:t>add</a:t>
            </a:r>
            <a:r>
              <a:rPr lang="de-DE" altLang="de-DE" sz="2400" dirty="0"/>
              <a:t> </a:t>
            </a:r>
            <a:r>
              <a:rPr lang="de-DE" altLang="de-DE" sz="2400" dirty="0" err="1"/>
              <a:t>your</a:t>
            </a:r>
            <a:r>
              <a:rPr lang="de-DE" altLang="de-DE" sz="2400" dirty="0"/>
              <a:t> own </a:t>
            </a:r>
            <a:r>
              <a:rPr lang="de-DE" altLang="de-DE" sz="2400" dirty="0" err="1"/>
              <a:t>dataset</a:t>
            </a:r>
            <a:endParaRPr lang="de-DE" altLang="de-DE" sz="2400" dirty="0"/>
          </a:p>
        </p:txBody>
      </p:sp>
    </p:spTree>
    <p:extLst>
      <p:ext uri="{BB962C8B-B14F-4D97-AF65-F5344CB8AC3E}">
        <p14:creationId xmlns:p14="http://schemas.microsoft.com/office/powerpoint/2010/main" val="4053374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ESMValTool multi-dataset evaluation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D6ED6B1-843F-4285-BC1F-0FD11B053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75" y="2108200"/>
            <a:ext cx="6268444" cy="2266172"/>
          </a:xfrm>
          <a:prstGeom prst="rect">
            <a:avLst/>
          </a:prstGeom>
        </p:spPr>
      </p:pic>
      <p:sp>
        <p:nvSpPr>
          <p:cNvPr id="43" name="Textfeld 42">
            <a:extLst>
              <a:ext uri="{FF2B5EF4-FFF2-40B4-BE49-F238E27FC236}">
                <a16:creationId xmlns:a16="http://schemas.microsoft.com/office/drawing/2014/main" id="{DB1CFD49-4868-4A64-BC63-322F82825864}"/>
              </a:ext>
            </a:extLst>
          </p:cNvPr>
          <p:cNvSpPr txBox="1"/>
          <p:nvPr/>
        </p:nvSpPr>
        <p:spPr>
          <a:xfrm>
            <a:off x="2267596" y="1254311"/>
            <a:ext cx="3246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1">
                    <a:lumMod val="50000"/>
                  </a:schemeClr>
                </a:solidFill>
              </a:rPr>
              <a:t>Hassler &amp; Lauer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, 2021.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DDADBBB-3902-4A7F-8D05-271005EC36A5}"/>
              </a:ext>
            </a:extLst>
          </p:cNvPr>
          <p:cNvSpPr txBox="1"/>
          <p:nvPr/>
        </p:nvSpPr>
        <p:spPr>
          <a:xfrm>
            <a:off x="7525761" y="1254311"/>
            <a:ext cx="3246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SPARC S-RIP </a:t>
            </a:r>
            <a:r>
              <a:rPr lang="de-DE" sz="1600" i="1" dirty="0" err="1">
                <a:solidFill>
                  <a:schemeClr val="bg1">
                    <a:lumMod val="50000"/>
                  </a:schemeClr>
                </a:solidFill>
              </a:rPr>
              <a:t>phase</a:t>
            </a:r>
            <a:r>
              <a:rPr lang="de-DE" sz="1600" i="1" dirty="0">
                <a:solidFill>
                  <a:schemeClr val="bg1">
                    <a:lumMod val="50000"/>
                  </a:schemeClr>
                </a:solidFill>
              </a:rPr>
              <a:t> 2.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07EEBB1-2895-44C6-BB5F-7D761CB714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A5E8F27-ED62-4E5C-BA7D-2628437C4892}"/>
              </a:ext>
            </a:extLst>
          </p:cNvPr>
          <p:cNvGrpSpPr/>
          <p:nvPr/>
        </p:nvGrpSpPr>
        <p:grpSpPr>
          <a:xfrm>
            <a:off x="6798735" y="1854201"/>
            <a:ext cx="5113865" cy="3886199"/>
            <a:chOff x="7078135" y="2971801"/>
            <a:chExt cx="5113865" cy="3886199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CF71EE6A-FD19-45A6-979C-00687E3A45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68" t="72099"/>
            <a:stretch/>
          </p:blipFill>
          <p:spPr>
            <a:xfrm>
              <a:off x="7078135" y="3177433"/>
              <a:ext cx="5113865" cy="3680567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0D83D1B-9E81-4FDB-9598-C3AB11F5F784}"/>
                </a:ext>
              </a:extLst>
            </p:cNvPr>
            <p:cNvSpPr txBox="1"/>
            <p:nvPr/>
          </p:nvSpPr>
          <p:spPr>
            <a:xfrm>
              <a:off x="8322733" y="2971801"/>
              <a:ext cx="31326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NH </a:t>
              </a:r>
              <a:r>
                <a:rPr lang="de-DE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storm</a:t>
              </a:r>
              <a:r>
                <a:rPr lang="de-DE" sz="1600" b="1" dirty="0">
                  <a:latin typeface="Calibri" panose="020F0502020204030204" pitchFamily="34" charset="0"/>
                  <a:cs typeface="Calibri" panose="020F0502020204030204" pitchFamily="34" charset="0"/>
                </a:rPr>
                <a:t> track </a:t>
              </a:r>
              <a:r>
                <a:rPr lang="de-DE" sz="16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region</a:t>
              </a:r>
              <a:endParaRPr lang="de-DE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D5130D6E-9720-41C7-B199-1B40435D45B5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2559866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E16DB1A-04FD-4FB2-9F9F-F5FCA07B6056}"/>
              </a:ext>
            </a:extLst>
          </p:cNvPr>
          <p:cNvSpPr txBox="1"/>
          <p:nvPr/>
        </p:nvSpPr>
        <p:spPr>
          <a:xfrm>
            <a:off x="763377" y="1130004"/>
            <a:ext cx="954011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CMIP </a:t>
            </a:r>
            <a:r>
              <a:rPr lang="de-DE" sz="3600" b="1" dirty="0" err="1">
                <a:solidFill>
                  <a:schemeClr val="bg1"/>
                </a:solidFill>
              </a:rPr>
              <a:t>background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F3B8360-3035-4408-B9F9-53ACD170B3FA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26732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E16DB1A-04FD-4FB2-9F9F-F5FCA07B6056}"/>
              </a:ext>
            </a:extLst>
          </p:cNvPr>
          <p:cNvSpPr txBox="1"/>
          <p:nvPr/>
        </p:nvSpPr>
        <p:spPr>
          <a:xfrm>
            <a:off x="763378" y="1130004"/>
            <a:ext cx="89154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Analysis </a:t>
            </a:r>
            <a:r>
              <a:rPr lang="de-DE" sz="3600" b="1" dirty="0" err="1">
                <a:solidFill>
                  <a:schemeClr val="bg1"/>
                </a:solidFill>
              </a:rPr>
              <a:t>of</a:t>
            </a:r>
            <a:r>
              <a:rPr lang="de-DE" sz="3600" b="1" dirty="0">
                <a:solidFill>
                  <a:schemeClr val="bg1"/>
                </a:solidFill>
              </a:rPr>
              <a:t> native (</a:t>
            </a:r>
            <a:r>
              <a:rPr lang="de-DE" sz="3600" b="1" dirty="0" err="1">
                <a:solidFill>
                  <a:schemeClr val="bg1"/>
                </a:solidFill>
              </a:rPr>
              <a:t>model</a:t>
            </a:r>
            <a:r>
              <a:rPr lang="de-DE" sz="3600" b="1" dirty="0">
                <a:solidFill>
                  <a:schemeClr val="bg1"/>
                </a:solidFill>
              </a:rPr>
              <a:t>) </a:t>
            </a:r>
            <a:r>
              <a:rPr lang="de-DE" sz="3600" b="1" dirty="0" err="1">
                <a:solidFill>
                  <a:schemeClr val="bg1"/>
                </a:solidFill>
              </a:rPr>
              <a:t>data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4CC538EF-A67B-42D7-A0B2-F29C98454A9D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3376176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CC6D6-62AF-4F34-947C-51E44991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Native Model Output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76D02A5-8C2C-4E76-A11A-14D9674A63B5}"/>
              </a:ext>
            </a:extLst>
          </p:cNvPr>
          <p:cNvSpPr>
            <a:spLocks/>
          </p:cNvSpPr>
          <p:nvPr/>
        </p:nvSpPr>
        <p:spPr>
          <a:xfrm>
            <a:off x="3570655" y="1105574"/>
            <a:ext cx="5645973" cy="514096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2F2078E-5EB0-4117-A53D-0168E83E62E5}"/>
              </a:ext>
            </a:extLst>
          </p:cNvPr>
          <p:cNvSpPr>
            <a:spLocks/>
          </p:cNvSpPr>
          <p:nvPr/>
        </p:nvSpPr>
        <p:spPr>
          <a:xfrm>
            <a:off x="3683654" y="1219550"/>
            <a:ext cx="5445332" cy="334153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B15A2B7-1676-463F-B75E-84D5433D46D1}"/>
              </a:ext>
            </a:extLst>
          </p:cNvPr>
          <p:cNvSpPr>
            <a:spLocks/>
          </p:cNvSpPr>
          <p:nvPr/>
        </p:nvSpPr>
        <p:spPr>
          <a:xfrm>
            <a:off x="4382371" y="1613416"/>
            <a:ext cx="4588294" cy="1203731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13EE6D-69BD-4F62-947F-49ED6FC8BA5E}"/>
              </a:ext>
            </a:extLst>
          </p:cNvPr>
          <p:cNvSpPr txBox="1">
            <a:spLocks/>
          </p:cNvSpPr>
          <p:nvPr/>
        </p:nvSpPr>
        <p:spPr>
          <a:xfrm>
            <a:off x="619124" y="1025117"/>
            <a:ext cx="2197369" cy="76869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CMORized data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(netCDF from CMIP, …)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87D94-488E-4D7A-AE24-72B08536EA79}"/>
              </a:ext>
            </a:extLst>
          </p:cNvPr>
          <p:cNvSpPr txBox="1">
            <a:spLocks/>
          </p:cNvSpPr>
          <p:nvPr/>
        </p:nvSpPr>
        <p:spPr>
          <a:xfrm>
            <a:off x="619124" y="1963740"/>
            <a:ext cx="2197369" cy="76869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Native model output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(netCDF, GRIB, …)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249EC8B-404A-4064-84B5-D6113663D3F4}"/>
              </a:ext>
            </a:extLst>
          </p:cNvPr>
          <p:cNvSpPr>
            <a:spLocks/>
          </p:cNvSpPr>
          <p:nvPr/>
        </p:nvSpPr>
        <p:spPr>
          <a:xfrm>
            <a:off x="3823187" y="1276472"/>
            <a:ext cx="439682" cy="1277557"/>
          </a:xfrm>
          <a:prstGeom prst="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4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Find data</a:t>
            </a:r>
            <a:endParaRPr lang="en-US" sz="1200" b="1" kern="0" dirty="0">
              <a:solidFill>
                <a:prstClr val="black"/>
              </a:solidFill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7E05BCE3-8352-4981-99F8-49BB930F6054}"/>
              </a:ext>
            </a:extLst>
          </p:cNvPr>
          <p:cNvCxnSpPr>
            <a:cxnSpLocks noChangeAspect="1"/>
          </p:cNvCxnSpPr>
          <p:nvPr/>
        </p:nvCxnSpPr>
        <p:spPr>
          <a:xfrm>
            <a:off x="4270997" y="1406423"/>
            <a:ext cx="4737768" cy="1907588"/>
          </a:xfrm>
          <a:prstGeom prst="bentConnector3">
            <a:avLst>
              <a:gd name="adj1" fmla="val 10002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338133D-7D10-4B29-BBCD-BC4EF2657884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816493" y="1409466"/>
            <a:ext cx="1006694" cy="73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8BE6B1D-8D37-4DC2-99B9-3A1BC5E6551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2816493" y="2348089"/>
            <a:ext cx="1006694" cy="93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63258D4-8482-4663-B884-C631FB837147}"/>
              </a:ext>
            </a:extLst>
          </p:cNvPr>
          <p:cNvSpPr>
            <a:spLocks/>
          </p:cNvSpPr>
          <p:nvPr/>
        </p:nvSpPr>
        <p:spPr>
          <a:xfrm>
            <a:off x="4426192" y="1967183"/>
            <a:ext cx="1465398" cy="780413"/>
          </a:xfrm>
          <a:prstGeom prst="round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(1) Fixes for specific variables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C7B3411-C7F3-492B-96FD-60138994D952}"/>
              </a:ext>
            </a:extLst>
          </p:cNvPr>
          <p:cNvSpPr>
            <a:spLocks/>
          </p:cNvSpPr>
          <p:nvPr/>
        </p:nvSpPr>
        <p:spPr>
          <a:xfrm>
            <a:off x="5943819" y="1973628"/>
            <a:ext cx="1465398" cy="780413"/>
          </a:xfrm>
          <a:prstGeom prst="round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(2) Fixes for all variables of MIP table</a:t>
            </a:r>
            <a:endParaRPr lang="en-US" sz="1000" kern="0" dirty="0">
              <a:solidFill>
                <a:prstClr val="black"/>
              </a:solidFill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6017DC0E-0BE9-4FA5-86ED-45D1108F914E}"/>
              </a:ext>
            </a:extLst>
          </p:cNvPr>
          <p:cNvSpPr>
            <a:spLocks/>
          </p:cNvSpPr>
          <p:nvPr/>
        </p:nvSpPr>
        <p:spPr>
          <a:xfrm>
            <a:off x="7461446" y="1980074"/>
            <a:ext cx="1465398" cy="780413"/>
          </a:xfrm>
          <a:prstGeom prst="round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(3) Fixes for all variables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502AEEE-4735-4E91-90CB-8DD732C191B3}"/>
              </a:ext>
            </a:extLst>
          </p:cNvPr>
          <p:cNvSpPr>
            <a:spLocks/>
          </p:cNvSpPr>
          <p:nvPr/>
        </p:nvSpPr>
        <p:spPr>
          <a:xfrm>
            <a:off x="7804872" y="3314172"/>
            <a:ext cx="1263552" cy="285586"/>
          </a:xfrm>
          <a:prstGeom prst="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CMOR check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EFB8E6-65AF-4FC4-BDC4-BDB413B2098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58610" y="2357390"/>
            <a:ext cx="16758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9EC6F7E-F23D-474F-8E9B-0552D0C8B3B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435180" y="2754041"/>
            <a:ext cx="1468" cy="56013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56CF8C9-B822-42A2-99A3-E7F280087464}"/>
              </a:ext>
            </a:extLst>
          </p:cNvPr>
          <p:cNvSpPr txBox="1">
            <a:spLocks/>
          </p:cNvSpPr>
          <p:nvPr/>
        </p:nvSpPr>
        <p:spPr>
          <a:xfrm>
            <a:off x="7761979" y="3728662"/>
            <a:ext cx="1346402" cy="67876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CMOR-compliant data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(netCDF)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5ED870A-D1B9-4439-8E18-8F947083C9A4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8435180" y="3599758"/>
            <a:ext cx="1468" cy="12890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CEFBFEE5-C34B-402B-A8D1-1C72BB53B031}"/>
              </a:ext>
            </a:extLst>
          </p:cNvPr>
          <p:cNvSpPr txBox="1">
            <a:spLocks/>
          </p:cNvSpPr>
          <p:nvPr/>
        </p:nvSpPr>
        <p:spPr>
          <a:xfrm>
            <a:off x="4732435" y="3633557"/>
            <a:ext cx="2318310" cy="862029"/>
          </a:xfrm>
          <a:prstGeom prst="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>
            <a:defPPr>
              <a:defRPr lang="en-US"/>
            </a:defPPr>
            <a:lvl1pPr algn="ctr" defTabSz="1134475">
              <a:defRPr sz="1400" b="1" kern="0">
                <a:solidFill>
                  <a:prstClr val="black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1134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Further (customized) preprocessing</a:t>
            </a:r>
          </a:p>
          <a:p>
            <a:pPr marL="0" marR="0" lvl="0" indent="0" algn="ctr" defTabSz="1134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(regridding, extraction, masking, statistics, ...)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5303F2-C2D2-4032-9544-517EFA62F448}"/>
              </a:ext>
            </a:extLst>
          </p:cNvPr>
          <p:cNvSpPr txBox="1">
            <a:spLocks/>
          </p:cNvSpPr>
          <p:nvPr/>
        </p:nvSpPr>
        <p:spPr>
          <a:xfrm>
            <a:off x="5158891" y="4693139"/>
            <a:ext cx="1465398" cy="57097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Preprocessed data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(netCDF)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C40BDF8-61BA-400C-9C8F-2E801053CB23}"/>
              </a:ext>
            </a:extLst>
          </p:cNvPr>
          <p:cNvCxnSpPr>
            <a:cxnSpLocks/>
            <a:stCxn id="22" idx="2"/>
            <a:endCxn id="27" idx="3"/>
          </p:cNvCxnSpPr>
          <p:nvPr/>
        </p:nvCxnSpPr>
        <p:spPr>
          <a:xfrm flipH="1" flipV="1">
            <a:off x="7050745" y="4064572"/>
            <a:ext cx="711234" cy="3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C1EA07AF-F61D-43F4-9C49-ADB6D5BB6037}"/>
              </a:ext>
            </a:extLst>
          </p:cNvPr>
          <p:cNvSpPr txBox="1">
            <a:spLocks/>
          </p:cNvSpPr>
          <p:nvPr/>
        </p:nvSpPr>
        <p:spPr>
          <a:xfrm>
            <a:off x="4682065" y="5435721"/>
            <a:ext cx="2419050" cy="678765"/>
          </a:xfrm>
          <a:prstGeom prst="rect">
            <a:avLst/>
          </a:prstGeom>
          <a:solidFill>
            <a:srgbClr val="ED7D31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>
            <a:defPPr>
              <a:defRPr lang="en-US"/>
            </a:defPPr>
            <a:lvl1pPr algn="ctr" defTabSz="1134475">
              <a:defRPr sz="1400" b="1" kern="0">
                <a:solidFill>
                  <a:prstClr val="black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1134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Diagnostics</a:t>
            </a:r>
          </a:p>
          <a:p>
            <a:pPr marL="0" marR="0" lvl="0" indent="0" algn="ctr" defTabSz="1134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(Python scripts, Julia scripts, R scripts, NCL scripts)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462D1F4-4324-4322-8779-909FB66A22EE}"/>
              </a:ext>
            </a:extLst>
          </p:cNvPr>
          <p:cNvSpPr txBox="1">
            <a:spLocks/>
          </p:cNvSpPr>
          <p:nvPr/>
        </p:nvSpPr>
        <p:spPr>
          <a:xfrm>
            <a:off x="9594417" y="5390754"/>
            <a:ext cx="1921307" cy="76869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Final output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(netCDF, graphics, …)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582E906-F24A-4AE6-BE0E-A32E9D957F00}"/>
              </a:ext>
            </a:extLst>
          </p:cNvPr>
          <p:cNvCxnSpPr>
            <a:cxnSpLocks/>
            <a:stCxn id="31" idx="3"/>
            <a:endCxn id="32" idx="2"/>
          </p:cNvCxnSpPr>
          <p:nvPr/>
        </p:nvCxnSpPr>
        <p:spPr>
          <a:xfrm flipV="1">
            <a:off x="7101115" y="5775103"/>
            <a:ext cx="2493302" cy="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40" name="Eine Ecke des Rechtecks abrunden 14">
            <a:extLst>
              <a:ext uri="{FF2B5EF4-FFF2-40B4-BE49-F238E27FC236}">
                <a16:creationId xmlns:a16="http://schemas.microsoft.com/office/drawing/2014/main" id="{D8A7C209-5A5B-4567-A8FB-81FDA91FF77E}"/>
              </a:ext>
            </a:extLst>
          </p:cNvPr>
          <p:cNvSpPr>
            <a:spLocks/>
          </p:cNvSpPr>
          <p:nvPr/>
        </p:nvSpPr>
        <p:spPr>
          <a:xfrm>
            <a:off x="2269481" y="2963553"/>
            <a:ext cx="1989129" cy="541443"/>
          </a:xfrm>
          <a:prstGeom prst="round1Rect">
            <a:avLst>
              <a:gd name="adj" fmla="val 49315"/>
            </a:avLst>
          </a:prstGeom>
          <a:solidFill>
            <a:srgbClr val="82A04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User input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prstClr val="white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(recipe, configuration files, …)</a:t>
            </a:r>
            <a:endParaRPr kumimoji="0" 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B512AAD-A287-49F5-8609-FED5290BD18A}"/>
              </a:ext>
            </a:extLst>
          </p:cNvPr>
          <p:cNvCxnSpPr>
            <a:cxnSpLocks/>
            <a:stCxn id="40" idx="0"/>
            <a:endCxn id="11" idx="2"/>
          </p:cNvCxnSpPr>
          <p:nvPr/>
        </p:nvCxnSpPr>
        <p:spPr>
          <a:xfrm rot="5400000" flipH="1" flipV="1">
            <a:off x="3448775" y="2369300"/>
            <a:ext cx="409524" cy="778982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dash"/>
            <a:headEnd type="none" w="lg" len="med"/>
            <a:tailEnd type="triangle" w="lg" len="med"/>
          </a:ln>
          <a:effectLst/>
        </p:spPr>
      </p:cxnSp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D60BF79B-A134-403D-8F9A-28CF0DB80A91}"/>
              </a:ext>
            </a:extLst>
          </p:cNvPr>
          <p:cNvCxnSpPr>
            <a:cxnSpLocks/>
            <a:stCxn id="40" idx="3"/>
            <a:endCxn id="15" idx="2"/>
          </p:cNvCxnSpPr>
          <p:nvPr/>
        </p:nvCxnSpPr>
        <p:spPr>
          <a:xfrm flipV="1">
            <a:off x="4258610" y="2747596"/>
            <a:ext cx="900281" cy="486679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headEnd type="none" w="lg" len="med"/>
            <a:tailEnd type="triangle" w="lg" len="med"/>
          </a:ln>
          <a:effectLst/>
        </p:spPr>
      </p:cxn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D9FCD428-2979-472D-9C1D-E3305D0E8FFB}"/>
              </a:ext>
            </a:extLst>
          </p:cNvPr>
          <p:cNvCxnSpPr>
            <a:cxnSpLocks/>
            <a:stCxn id="40" idx="3"/>
            <a:endCxn id="16" idx="2"/>
          </p:cNvCxnSpPr>
          <p:nvPr/>
        </p:nvCxnSpPr>
        <p:spPr>
          <a:xfrm flipV="1">
            <a:off x="4258610" y="2754041"/>
            <a:ext cx="2417908" cy="480234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headEnd type="none" w="lg" len="med"/>
            <a:tailEnd type="triangle" w="lg" len="med"/>
          </a:ln>
          <a:effectLst/>
        </p:spPr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55151D3E-5F43-42B5-869C-37463E9EE874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258610" y="2760487"/>
            <a:ext cx="3935535" cy="473788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headEnd type="none" w="lg" len="med"/>
            <a:tailEnd type="triangle" w="lg" len="med"/>
          </a:ln>
          <a:effectLst/>
        </p:spPr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96C873D0-43AE-4D87-AF2C-AF464CC0A74D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5891590" y="4495586"/>
            <a:ext cx="0" cy="19755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F0903F2-46F7-42AF-BD1F-46EC10F58CA0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>
            <a:off x="5891590" y="5264117"/>
            <a:ext cx="0" cy="17160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1DC2BC1B-227B-4B12-BA72-15974123C36C}"/>
              </a:ext>
            </a:extLst>
          </p:cNvPr>
          <p:cNvSpPr>
            <a:spLocks/>
          </p:cNvSpPr>
          <p:nvPr/>
        </p:nvSpPr>
        <p:spPr>
          <a:xfrm>
            <a:off x="4520760" y="1669726"/>
            <a:ext cx="4247951" cy="246913"/>
          </a:xfrm>
          <a:prstGeom prst="round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4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CMOR-like reformatting of native model output</a:t>
            </a:r>
          </a:p>
        </p:txBody>
      </p:sp>
      <p:sp>
        <p:nvSpPr>
          <p:cNvPr id="63" name="Rechteck: abgerundete Ecken 62">
            <a:extLst>
              <a:ext uri="{FF2B5EF4-FFF2-40B4-BE49-F238E27FC236}">
                <a16:creationId xmlns:a16="http://schemas.microsoft.com/office/drawing/2014/main" id="{12E0E202-1674-47F0-92C6-E0F820768273}"/>
              </a:ext>
            </a:extLst>
          </p:cNvPr>
          <p:cNvSpPr>
            <a:spLocks/>
          </p:cNvSpPr>
          <p:nvPr/>
        </p:nvSpPr>
        <p:spPr>
          <a:xfrm>
            <a:off x="3602331" y="5951540"/>
            <a:ext cx="918429" cy="314463"/>
          </a:xfrm>
          <a:prstGeom prst="round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ESMValTool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7B12E0FC-DD2E-4393-84E9-36D40EA21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678FEB0D-CDA1-4277-B274-4D5997CA3594}"/>
              </a:ext>
            </a:extLst>
          </p:cNvPr>
          <p:cNvSpPr>
            <a:spLocks/>
          </p:cNvSpPr>
          <p:nvPr/>
        </p:nvSpPr>
        <p:spPr>
          <a:xfrm>
            <a:off x="3715113" y="4207697"/>
            <a:ext cx="995436" cy="314463"/>
          </a:xfrm>
          <a:prstGeom prst="round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ESMValCore</a:t>
            </a:r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E09469A5-BB9D-4A93-8A75-28AB4091856D}"/>
              </a:ext>
            </a:extLst>
          </p:cNvPr>
          <p:cNvCxnSpPr>
            <a:cxnSpLocks/>
            <a:stCxn id="40" idx="2"/>
            <a:endCxn id="27" idx="1"/>
          </p:cNvCxnSpPr>
          <p:nvPr/>
        </p:nvCxnSpPr>
        <p:spPr>
          <a:xfrm rot="16200000" flipH="1">
            <a:off x="3718452" y="3050589"/>
            <a:ext cx="559576" cy="1468389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headEnd type="none" w="lg" len="med"/>
            <a:tailEnd type="triangle" w="lg" len="med"/>
          </a:ln>
          <a:effectLst/>
        </p:spPr>
      </p:cxnSp>
      <p:sp>
        <p:nvSpPr>
          <p:cNvPr id="47" name="Fußzeilenplatzhalter 4">
            <a:extLst>
              <a:ext uri="{FF2B5EF4-FFF2-40B4-BE49-F238E27FC236}">
                <a16:creationId xmlns:a16="http://schemas.microsoft.com/office/drawing/2014/main" id="{1B73C632-21F1-491F-B9FD-39E3EB134372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655603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CC6D6-62AF-4F34-947C-51E44991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Native Model Output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76D02A5-8C2C-4E76-A11A-14D9674A63B5}"/>
              </a:ext>
            </a:extLst>
          </p:cNvPr>
          <p:cNvSpPr>
            <a:spLocks/>
          </p:cNvSpPr>
          <p:nvPr/>
        </p:nvSpPr>
        <p:spPr>
          <a:xfrm>
            <a:off x="3570655" y="1105574"/>
            <a:ext cx="5645973" cy="514096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2F2078E-5EB0-4117-A53D-0168E83E62E5}"/>
              </a:ext>
            </a:extLst>
          </p:cNvPr>
          <p:cNvSpPr>
            <a:spLocks/>
          </p:cNvSpPr>
          <p:nvPr/>
        </p:nvSpPr>
        <p:spPr>
          <a:xfrm>
            <a:off x="3683654" y="1219550"/>
            <a:ext cx="5445332" cy="3341531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B15A2B7-1676-463F-B75E-84D5433D46D1}"/>
              </a:ext>
            </a:extLst>
          </p:cNvPr>
          <p:cNvSpPr>
            <a:spLocks/>
          </p:cNvSpPr>
          <p:nvPr/>
        </p:nvSpPr>
        <p:spPr>
          <a:xfrm>
            <a:off x="4382371" y="1613416"/>
            <a:ext cx="4588294" cy="1203731"/>
          </a:xfrm>
          <a:prstGeom prst="rect">
            <a:avLst/>
          </a:prstGeom>
          <a:solidFill>
            <a:sysClr val="window" lastClr="FFFFFF">
              <a:lumMod val="65000"/>
            </a:sysClr>
          </a:solidFill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B13EE6D-69BD-4F62-947F-49ED6FC8BA5E}"/>
              </a:ext>
            </a:extLst>
          </p:cNvPr>
          <p:cNvSpPr txBox="1">
            <a:spLocks/>
          </p:cNvSpPr>
          <p:nvPr/>
        </p:nvSpPr>
        <p:spPr>
          <a:xfrm>
            <a:off x="619124" y="1025117"/>
            <a:ext cx="2197369" cy="76869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CMORized data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(netCDF from CMIP, …)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9B87D94-488E-4D7A-AE24-72B08536EA79}"/>
              </a:ext>
            </a:extLst>
          </p:cNvPr>
          <p:cNvSpPr txBox="1">
            <a:spLocks/>
          </p:cNvSpPr>
          <p:nvPr/>
        </p:nvSpPr>
        <p:spPr>
          <a:xfrm>
            <a:off x="619124" y="1963740"/>
            <a:ext cx="2197369" cy="76869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Native model output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(netCDF, GRIB, …)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249EC8B-404A-4064-84B5-D6113663D3F4}"/>
              </a:ext>
            </a:extLst>
          </p:cNvPr>
          <p:cNvSpPr>
            <a:spLocks/>
          </p:cNvSpPr>
          <p:nvPr/>
        </p:nvSpPr>
        <p:spPr>
          <a:xfrm>
            <a:off x="3823187" y="1276472"/>
            <a:ext cx="439682" cy="1277557"/>
          </a:xfrm>
          <a:prstGeom prst="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4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Find data</a:t>
            </a:r>
            <a:endParaRPr lang="en-US" sz="1200" b="1" kern="0" dirty="0">
              <a:solidFill>
                <a:prstClr val="black"/>
              </a:solidFill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Verbinder: gewinkelt 11">
            <a:extLst>
              <a:ext uri="{FF2B5EF4-FFF2-40B4-BE49-F238E27FC236}">
                <a16:creationId xmlns:a16="http://schemas.microsoft.com/office/drawing/2014/main" id="{7E05BCE3-8352-4981-99F8-49BB930F6054}"/>
              </a:ext>
            </a:extLst>
          </p:cNvPr>
          <p:cNvCxnSpPr>
            <a:cxnSpLocks noChangeAspect="1"/>
          </p:cNvCxnSpPr>
          <p:nvPr/>
        </p:nvCxnSpPr>
        <p:spPr>
          <a:xfrm>
            <a:off x="4270997" y="1406423"/>
            <a:ext cx="4737768" cy="1907588"/>
          </a:xfrm>
          <a:prstGeom prst="bentConnector3">
            <a:avLst>
              <a:gd name="adj1" fmla="val 10002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A338133D-7D10-4B29-BBCD-BC4EF2657884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2816493" y="1409466"/>
            <a:ext cx="1006694" cy="731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8BE6B1D-8D37-4DC2-99B9-3A1BC5E65517}"/>
              </a:ext>
            </a:extLst>
          </p:cNvPr>
          <p:cNvCxnSpPr>
            <a:cxnSpLocks/>
            <a:stCxn id="10" idx="6"/>
          </p:cNvCxnSpPr>
          <p:nvPr/>
        </p:nvCxnSpPr>
        <p:spPr>
          <a:xfrm>
            <a:off x="2816493" y="2348089"/>
            <a:ext cx="1006694" cy="930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C63258D4-8482-4663-B884-C631FB837147}"/>
              </a:ext>
            </a:extLst>
          </p:cNvPr>
          <p:cNvSpPr>
            <a:spLocks/>
          </p:cNvSpPr>
          <p:nvPr/>
        </p:nvSpPr>
        <p:spPr>
          <a:xfrm>
            <a:off x="4426192" y="1967183"/>
            <a:ext cx="1465398" cy="780413"/>
          </a:xfrm>
          <a:prstGeom prst="round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(1) Fixes for specific variables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FC7B3411-C7F3-492B-96FD-60138994D952}"/>
              </a:ext>
            </a:extLst>
          </p:cNvPr>
          <p:cNvSpPr>
            <a:spLocks/>
          </p:cNvSpPr>
          <p:nvPr/>
        </p:nvSpPr>
        <p:spPr>
          <a:xfrm>
            <a:off x="5943819" y="1973628"/>
            <a:ext cx="1465398" cy="780413"/>
          </a:xfrm>
          <a:prstGeom prst="round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(2) Fixes for all variables of MIP table</a:t>
            </a:r>
            <a:endParaRPr lang="en-US" sz="1000" kern="0" dirty="0">
              <a:solidFill>
                <a:prstClr val="black"/>
              </a:solidFill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6017DC0E-0BE9-4FA5-86ED-45D1108F914E}"/>
              </a:ext>
            </a:extLst>
          </p:cNvPr>
          <p:cNvSpPr>
            <a:spLocks/>
          </p:cNvSpPr>
          <p:nvPr/>
        </p:nvSpPr>
        <p:spPr>
          <a:xfrm>
            <a:off x="7461446" y="1980074"/>
            <a:ext cx="1465398" cy="780413"/>
          </a:xfrm>
          <a:prstGeom prst="round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(3) Fixes for all variables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E502AEEE-4735-4E91-90CB-8DD732C191B3}"/>
              </a:ext>
            </a:extLst>
          </p:cNvPr>
          <p:cNvSpPr>
            <a:spLocks/>
          </p:cNvSpPr>
          <p:nvPr/>
        </p:nvSpPr>
        <p:spPr>
          <a:xfrm>
            <a:off x="7804872" y="3314172"/>
            <a:ext cx="1263552" cy="285586"/>
          </a:xfrm>
          <a:prstGeom prst="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CMOR check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7EFB8E6-65AF-4FC4-BDC4-BDB413B2098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58610" y="2357390"/>
            <a:ext cx="167582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9EC6F7E-F23D-474F-8E9B-0552D0C8B3B1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8436648" y="2730007"/>
            <a:ext cx="0" cy="584165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56CF8C9-B822-42A2-99A3-E7F280087464}"/>
              </a:ext>
            </a:extLst>
          </p:cNvPr>
          <p:cNvSpPr txBox="1">
            <a:spLocks/>
          </p:cNvSpPr>
          <p:nvPr/>
        </p:nvSpPr>
        <p:spPr>
          <a:xfrm>
            <a:off x="7761979" y="3728662"/>
            <a:ext cx="1346402" cy="678763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CMOR-compliant data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(netCDF)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5ED870A-D1B9-4439-8E18-8F947083C9A4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8435180" y="3599758"/>
            <a:ext cx="1468" cy="12890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CEFBFEE5-C34B-402B-A8D1-1C72BB53B031}"/>
              </a:ext>
            </a:extLst>
          </p:cNvPr>
          <p:cNvSpPr txBox="1">
            <a:spLocks/>
          </p:cNvSpPr>
          <p:nvPr/>
        </p:nvSpPr>
        <p:spPr>
          <a:xfrm>
            <a:off x="4732435" y="3633557"/>
            <a:ext cx="2318310" cy="862029"/>
          </a:xfrm>
          <a:prstGeom prst="rect">
            <a:avLst/>
          </a:prstGeom>
          <a:solidFill>
            <a:srgbClr val="FCEA7A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>
            <a:defPPr>
              <a:defRPr lang="en-US"/>
            </a:defPPr>
            <a:lvl1pPr algn="ctr" defTabSz="1134475">
              <a:defRPr sz="1400" b="1" kern="0">
                <a:solidFill>
                  <a:prstClr val="black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1134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Further (customized) preprocessing</a:t>
            </a:r>
          </a:p>
          <a:p>
            <a:pPr marL="0" marR="0" lvl="0" indent="0" algn="ctr" defTabSz="1134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(regridding, extraction, masking, statistics, ...)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25303F2-C2D2-4032-9544-517EFA62F448}"/>
              </a:ext>
            </a:extLst>
          </p:cNvPr>
          <p:cNvSpPr txBox="1">
            <a:spLocks/>
          </p:cNvSpPr>
          <p:nvPr/>
        </p:nvSpPr>
        <p:spPr>
          <a:xfrm>
            <a:off x="5158891" y="4693139"/>
            <a:ext cx="1465398" cy="57097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Preprocessed data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(netCDF)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BC40BDF8-61BA-400C-9C8F-2E801053CB23}"/>
              </a:ext>
            </a:extLst>
          </p:cNvPr>
          <p:cNvCxnSpPr>
            <a:cxnSpLocks/>
            <a:stCxn id="22" idx="2"/>
            <a:endCxn id="27" idx="3"/>
          </p:cNvCxnSpPr>
          <p:nvPr/>
        </p:nvCxnSpPr>
        <p:spPr>
          <a:xfrm flipH="1" flipV="1">
            <a:off x="7050745" y="4064572"/>
            <a:ext cx="711234" cy="3472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C1EA07AF-F61D-43F4-9C49-ADB6D5BB6037}"/>
              </a:ext>
            </a:extLst>
          </p:cNvPr>
          <p:cNvSpPr txBox="1">
            <a:spLocks/>
          </p:cNvSpPr>
          <p:nvPr/>
        </p:nvSpPr>
        <p:spPr>
          <a:xfrm>
            <a:off x="4682065" y="5435721"/>
            <a:ext cx="2419050" cy="678765"/>
          </a:xfrm>
          <a:prstGeom prst="rect">
            <a:avLst/>
          </a:prstGeom>
          <a:solidFill>
            <a:srgbClr val="ED7D31"/>
          </a:solidFill>
          <a:ln w="1905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lIns="0" tIns="36000" rIns="0" bIns="36000" rtlCol="0" anchor="ctr">
            <a:noAutofit/>
          </a:bodyPr>
          <a:lstStyle>
            <a:defPPr>
              <a:defRPr lang="en-US"/>
            </a:defPPr>
            <a:lvl1pPr algn="ctr" defTabSz="1134475">
              <a:defRPr sz="1400" b="1" kern="0">
                <a:solidFill>
                  <a:prstClr val="black"/>
                </a:solidFill>
                <a:latin typeface="Gadugi" panose="020B0502040204020203" pitchFamily="34" charset="0"/>
                <a:ea typeface="Gadugi" panose="020B0502040204020203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1134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Diagnostics</a:t>
            </a:r>
          </a:p>
          <a:p>
            <a:pPr marL="0" marR="0" lvl="0" indent="0" algn="ctr" defTabSz="113447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(Python scripts, Julia scripts, R scripts, NCL scripts)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462D1F4-4324-4322-8779-909FB66A22EE}"/>
              </a:ext>
            </a:extLst>
          </p:cNvPr>
          <p:cNvSpPr txBox="1">
            <a:spLocks/>
          </p:cNvSpPr>
          <p:nvPr/>
        </p:nvSpPr>
        <p:spPr>
          <a:xfrm>
            <a:off x="9594417" y="5390754"/>
            <a:ext cx="1921307" cy="768698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Final output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(netCDF, graphics, …)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582E906-F24A-4AE6-BE0E-A32E9D957F00}"/>
              </a:ext>
            </a:extLst>
          </p:cNvPr>
          <p:cNvCxnSpPr>
            <a:cxnSpLocks/>
            <a:stCxn id="31" idx="3"/>
            <a:endCxn id="32" idx="2"/>
          </p:cNvCxnSpPr>
          <p:nvPr/>
        </p:nvCxnSpPr>
        <p:spPr>
          <a:xfrm flipV="1">
            <a:off x="7101115" y="5775103"/>
            <a:ext cx="2493302" cy="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40" name="Eine Ecke des Rechtecks abrunden 14">
            <a:extLst>
              <a:ext uri="{FF2B5EF4-FFF2-40B4-BE49-F238E27FC236}">
                <a16:creationId xmlns:a16="http://schemas.microsoft.com/office/drawing/2014/main" id="{D8A7C209-5A5B-4567-A8FB-81FDA91FF77E}"/>
              </a:ext>
            </a:extLst>
          </p:cNvPr>
          <p:cNvSpPr>
            <a:spLocks/>
          </p:cNvSpPr>
          <p:nvPr/>
        </p:nvSpPr>
        <p:spPr>
          <a:xfrm>
            <a:off x="2269481" y="2963553"/>
            <a:ext cx="1989129" cy="541443"/>
          </a:xfrm>
          <a:prstGeom prst="round1Rect">
            <a:avLst>
              <a:gd name="adj" fmla="val 49315"/>
            </a:avLst>
          </a:prstGeom>
          <a:solidFill>
            <a:srgbClr val="82A04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User input</a:t>
            </a:r>
          </a:p>
          <a:p>
            <a:pPr marL="0" marR="0" lvl="0" indent="0" algn="ctr" defTabSz="113450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dirty="0">
                <a:solidFill>
                  <a:prstClr val="white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(recipe, configuration files, …)</a:t>
            </a:r>
            <a:endParaRPr kumimoji="0" lang="en-US" sz="10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Gadugi" panose="020B0502040204020203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DB512AAD-A287-49F5-8609-FED5290BD18A}"/>
              </a:ext>
            </a:extLst>
          </p:cNvPr>
          <p:cNvCxnSpPr>
            <a:cxnSpLocks/>
            <a:stCxn id="40" idx="0"/>
            <a:endCxn id="11" idx="2"/>
          </p:cNvCxnSpPr>
          <p:nvPr/>
        </p:nvCxnSpPr>
        <p:spPr>
          <a:xfrm rot="5400000" flipH="1" flipV="1">
            <a:off x="3448775" y="2369300"/>
            <a:ext cx="409524" cy="778982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dash"/>
            <a:headEnd type="none" w="lg" len="med"/>
            <a:tailEnd type="triangle" w="lg" len="med"/>
          </a:ln>
          <a:effectLst/>
        </p:spPr>
      </p:cxnSp>
      <p:cxnSp>
        <p:nvCxnSpPr>
          <p:cNvPr id="43" name="Verbinder: gewinkelt 42">
            <a:extLst>
              <a:ext uri="{FF2B5EF4-FFF2-40B4-BE49-F238E27FC236}">
                <a16:creationId xmlns:a16="http://schemas.microsoft.com/office/drawing/2014/main" id="{D60BF79B-A134-403D-8F9A-28CF0DB80A91}"/>
              </a:ext>
            </a:extLst>
          </p:cNvPr>
          <p:cNvCxnSpPr>
            <a:cxnSpLocks/>
            <a:stCxn id="40" idx="3"/>
            <a:endCxn id="15" idx="2"/>
          </p:cNvCxnSpPr>
          <p:nvPr/>
        </p:nvCxnSpPr>
        <p:spPr>
          <a:xfrm flipV="1">
            <a:off x="4258610" y="2747596"/>
            <a:ext cx="900281" cy="486679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headEnd type="none" w="lg" len="med"/>
            <a:tailEnd type="triangle" w="lg" len="med"/>
          </a:ln>
          <a:effectLst/>
        </p:spPr>
      </p:cxn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D9FCD428-2979-472D-9C1D-E3305D0E8FFB}"/>
              </a:ext>
            </a:extLst>
          </p:cNvPr>
          <p:cNvCxnSpPr>
            <a:cxnSpLocks/>
            <a:stCxn id="40" idx="3"/>
            <a:endCxn id="16" idx="2"/>
          </p:cNvCxnSpPr>
          <p:nvPr/>
        </p:nvCxnSpPr>
        <p:spPr>
          <a:xfrm flipV="1">
            <a:off x="4258610" y="2754041"/>
            <a:ext cx="2417908" cy="480234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headEnd type="none" w="lg" len="med"/>
            <a:tailEnd type="triangle" w="lg" len="med"/>
          </a:ln>
          <a:effectLst/>
        </p:spPr>
      </p:cxnSp>
      <p:cxnSp>
        <p:nvCxnSpPr>
          <p:cNvPr id="45" name="Verbinder: gewinkelt 44">
            <a:extLst>
              <a:ext uri="{FF2B5EF4-FFF2-40B4-BE49-F238E27FC236}">
                <a16:creationId xmlns:a16="http://schemas.microsoft.com/office/drawing/2014/main" id="{55151D3E-5F43-42B5-869C-37463E9EE874}"/>
              </a:ext>
            </a:extLst>
          </p:cNvPr>
          <p:cNvCxnSpPr>
            <a:cxnSpLocks/>
            <a:stCxn id="40" idx="3"/>
            <a:endCxn id="17" idx="2"/>
          </p:cNvCxnSpPr>
          <p:nvPr/>
        </p:nvCxnSpPr>
        <p:spPr>
          <a:xfrm flipV="1">
            <a:off x="4258610" y="2760487"/>
            <a:ext cx="3935535" cy="473788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headEnd type="none" w="lg" len="med"/>
            <a:tailEnd type="triangle" w="lg" len="med"/>
          </a:ln>
          <a:effectLst/>
        </p:spPr>
      </p:cxn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96C873D0-43AE-4D87-AF2C-AF464CC0A74D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5891590" y="4495586"/>
            <a:ext cx="0" cy="197553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FF0903F2-46F7-42AF-BD1F-46EC10F58CA0}"/>
              </a:ext>
            </a:extLst>
          </p:cNvPr>
          <p:cNvCxnSpPr>
            <a:cxnSpLocks/>
            <a:stCxn id="28" idx="4"/>
            <a:endCxn id="31" idx="0"/>
          </p:cNvCxnSpPr>
          <p:nvPr/>
        </p:nvCxnSpPr>
        <p:spPr>
          <a:xfrm>
            <a:off x="5891590" y="5264117"/>
            <a:ext cx="0" cy="171604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med"/>
            <a:tailEnd type="triangle" w="lg" len="med"/>
          </a:ln>
          <a:effectLst/>
        </p:spPr>
      </p:cxn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1DC2BC1B-227B-4B12-BA72-15974123C36C}"/>
              </a:ext>
            </a:extLst>
          </p:cNvPr>
          <p:cNvSpPr>
            <a:spLocks/>
          </p:cNvSpPr>
          <p:nvPr/>
        </p:nvSpPr>
        <p:spPr>
          <a:xfrm>
            <a:off x="4520760" y="1669726"/>
            <a:ext cx="4247951" cy="246913"/>
          </a:xfrm>
          <a:prstGeom prst="round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4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CMOR-like reformatting of native model output</a:t>
            </a:r>
          </a:p>
        </p:txBody>
      </p:sp>
      <p:sp>
        <p:nvSpPr>
          <p:cNvPr id="63" name="Rechteck: abgerundete Ecken 62">
            <a:extLst>
              <a:ext uri="{FF2B5EF4-FFF2-40B4-BE49-F238E27FC236}">
                <a16:creationId xmlns:a16="http://schemas.microsoft.com/office/drawing/2014/main" id="{12E0E202-1674-47F0-92C6-E0F820768273}"/>
              </a:ext>
            </a:extLst>
          </p:cNvPr>
          <p:cNvSpPr>
            <a:spLocks/>
          </p:cNvSpPr>
          <p:nvPr/>
        </p:nvSpPr>
        <p:spPr>
          <a:xfrm>
            <a:off x="3602331" y="5951540"/>
            <a:ext cx="918429" cy="314463"/>
          </a:xfrm>
          <a:prstGeom prst="round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ESMValTool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7B12E0FC-DD2E-4393-84E9-36D40EA21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678FEB0D-CDA1-4277-B274-4D5997CA3594}"/>
              </a:ext>
            </a:extLst>
          </p:cNvPr>
          <p:cNvSpPr>
            <a:spLocks/>
          </p:cNvSpPr>
          <p:nvPr/>
        </p:nvSpPr>
        <p:spPr>
          <a:xfrm>
            <a:off x="3715113" y="4207697"/>
            <a:ext cx="995436" cy="314463"/>
          </a:xfrm>
          <a:prstGeom prst="round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lIns="0" tIns="36000" rIns="0" bIns="36000" rtlCol="0" anchor="ctr">
            <a:noAutofit/>
          </a:bodyPr>
          <a:lstStyle/>
          <a:p>
            <a:pPr algn="ctr" defTabSz="1134507"/>
            <a:r>
              <a:rPr lang="en-US" sz="1200" b="1" kern="0" dirty="0">
                <a:solidFill>
                  <a:prstClr val="black"/>
                </a:solidFill>
                <a:latin typeface="Arial" panose="020B0604020202020204" pitchFamily="34" charset="0"/>
                <a:ea typeface="Gadugi" panose="020B0502040204020203" pitchFamily="34" charset="0"/>
                <a:cs typeface="Arial" panose="020B0604020202020204" pitchFamily="34" charset="0"/>
              </a:rPr>
              <a:t>ESMValCore</a:t>
            </a:r>
          </a:p>
        </p:txBody>
      </p:sp>
      <p:cxnSp>
        <p:nvCxnSpPr>
          <p:cNvPr id="38" name="Verbinder: gewinkelt 37">
            <a:extLst>
              <a:ext uri="{FF2B5EF4-FFF2-40B4-BE49-F238E27FC236}">
                <a16:creationId xmlns:a16="http://schemas.microsoft.com/office/drawing/2014/main" id="{E09469A5-BB9D-4A93-8A75-28AB4091856D}"/>
              </a:ext>
            </a:extLst>
          </p:cNvPr>
          <p:cNvCxnSpPr>
            <a:cxnSpLocks/>
            <a:stCxn id="40" idx="2"/>
            <a:endCxn id="27" idx="1"/>
          </p:cNvCxnSpPr>
          <p:nvPr/>
        </p:nvCxnSpPr>
        <p:spPr>
          <a:xfrm rot="16200000" flipH="1">
            <a:off x="3718452" y="3050589"/>
            <a:ext cx="559576" cy="1468389"/>
          </a:xfrm>
          <a:prstGeom prst="bentConnector2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headEnd type="none" w="lg" len="med"/>
            <a:tailEnd type="triangle" w="lg" len="med"/>
          </a:ln>
          <a:effectLst/>
        </p:spPr>
      </p:cxnSp>
      <p:sp>
        <p:nvSpPr>
          <p:cNvPr id="46" name="Rechteck 45">
            <a:extLst>
              <a:ext uri="{FF2B5EF4-FFF2-40B4-BE49-F238E27FC236}">
                <a16:creationId xmlns:a16="http://schemas.microsoft.com/office/drawing/2014/main" id="{C5EB02A3-C18C-467B-9CAD-5039C2918808}"/>
              </a:ext>
            </a:extLst>
          </p:cNvPr>
          <p:cNvSpPr/>
          <p:nvPr/>
        </p:nvSpPr>
        <p:spPr>
          <a:xfrm>
            <a:off x="596663" y="995717"/>
            <a:ext cx="10998674" cy="5270286"/>
          </a:xfrm>
          <a:prstGeom prst="rect">
            <a:avLst/>
          </a:prstGeom>
          <a:solidFill>
            <a:schemeClr val="bg1">
              <a:lumMod val="95000"/>
              <a:alpha val="97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Native model output can be processed directly</a:t>
            </a:r>
          </a:p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No special user settings required</a:t>
            </a:r>
          </a:p>
          <a:p>
            <a:pPr marL="342900" indent="-342900">
              <a:spcBef>
                <a:spcPts val="2400"/>
              </a:spcBef>
              <a:buFont typeface="Wingdings" panose="05000000000000000000" pitchFamily="2" charset="2"/>
              <a:buChar char="Ø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Rich collection of ESMValTool diagnostics is now fully available for analysis of native model output</a:t>
            </a:r>
          </a:p>
        </p:txBody>
      </p:sp>
      <p:sp>
        <p:nvSpPr>
          <p:cNvPr id="49" name="Fußzeilenplatzhalter 4">
            <a:extLst>
              <a:ext uri="{FF2B5EF4-FFF2-40B4-BE49-F238E27FC236}">
                <a16:creationId xmlns:a16="http://schemas.microsoft.com/office/drawing/2014/main" id="{11B1F054-2960-44C0-8984-8A1DF90C8191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665084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CC6D6-62AF-4F34-947C-51E44991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Enhanced Regridding of Unstructured Data (e.g., ICON)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B06E21-AD72-40A4-834E-D61700E58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730B0A7-79B5-4B3B-BBE6-71219EB4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45" y="1093747"/>
            <a:ext cx="8975942" cy="350811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6C640E1-6758-4E08-9EE7-03211AC87244}"/>
              </a:ext>
            </a:extLst>
          </p:cNvPr>
          <p:cNvSpPr/>
          <p:nvPr/>
        </p:nvSpPr>
        <p:spPr>
          <a:xfrm>
            <a:off x="288336" y="4675273"/>
            <a:ext cx="11208339" cy="1491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Supported regridding algorithms for unstructured grids: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Nearest-neighbor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Bilinear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Area-weighted (first-order conservative)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58A42994-8EEE-4DA7-AD7B-469D5DA321D1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181584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CC6D6-62AF-4F34-947C-51E44991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General-Purpose Diagnostics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AB06E21-AD72-40A4-834E-D61700E583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4BDB79A4-7C43-41B0-84C5-041774C3C3CB}"/>
              </a:ext>
            </a:extLst>
          </p:cNvPr>
          <p:cNvSpPr/>
          <p:nvPr/>
        </p:nvSpPr>
        <p:spPr>
          <a:xfrm>
            <a:off x="288336" y="4675273"/>
            <a:ext cx="11208339" cy="14916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540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0"/>
              </a:spcBef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New general-purpose diagnostics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Very easy to use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Highly customizable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 use case: monitoring of running climate model simulations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B52FE93-EC5D-4D0F-9EB7-66405EBA0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939545"/>
            <a:ext cx="4275414" cy="354670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DA821CB-0D3A-4551-AC91-BCF105770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39" y="1507684"/>
            <a:ext cx="6525936" cy="2679368"/>
          </a:xfrm>
          <a:prstGeom prst="rect">
            <a:avLst/>
          </a:prstGeom>
        </p:spPr>
      </p:pic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065E468-8FCB-4838-B538-2707F5CF1F59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2487411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ESMValTool Information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C1D943F2-EEB7-463A-B98C-4A1517418348}"/>
              </a:ext>
            </a:extLst>
          </p:cNvPr>
          <p:cNvSpPr/>
          <p:nvPr/>
        </p:nvSpPr>
        <p:spPr>
          <a:xfrm>
            <a:off x="1154560" y="4666586"/>
            <a:ext cx="670293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00658B"/>
                </a:solidFill>
                <a:latin typeface="+mj-lt"/>
                <a:ea typeface="MS PGothic" pitchFamily="34" charset="-128"/>
              </a:rPr>
              <a:t>4. Webpage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>
                <a:solidFill>
                  <a:srgbClr val="686868"/>
                </a:solidFill>
                <a:latin typeface="+mj-lt"/>
                <a:ea typeface="MS PGothic" pitchFamily="34" charset="-128"/>
                <a:hlinkClick r:id="rId3"/>
              </a:rPr>
              <a:t>https://www.esmvaltool.org/</a:t>
            </a:r>
            <a:endParaRPr lang="en-US" sz="2400" dirty="0">
              <a:solidFill>
                <a:srgbClr val="686868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B863CD86-6E2A-45A6-A51B-4E111F75C364}"/>
              </a:ext>
            </a:extLst>
          </p:cNvPr>
          <p:cNvSpPr/>
          <p:nvPr/>
        </p:nvSpPr>
        <p:spPr>
          <a:xfrm>
            <a:off x="1228402" y="1176810"/>
            <a:ext cx="6702930" cy="96949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spcBef>
                <a:spcPts val="600"/>
              </a:spcBef>
            </a:pPr>
            <a:r>
              <a:rPr lang="de-DE" sz="2800" b="1" dirty="0">
                <a:solidFill>
                  <a:srgbClr val="00658B"/>
                </a:solidFill>
                <a:latin typeface="+mj-lt"/>
                <a:ea typeface="MS PGothic" pitchFamily="34" charset="-128"/>
              </a:rPr>
              <a:t>1. </a:t>
            </a:r>
            <a:r>
              <a:rPr lang="en-US" sz="2800" b="1" dirty="0">
                <a:solidFill>
                  <a:srgbClr val="00658B"/>
                </a:solidFill>
                <a:latin typeface="+mj-lt"/>
                <a:ea typeface="MS PGothic" pitchFamily="34" charset="-128"/>
              </a:rPr>
              <a:t>GitHub repositories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686868"/>
                </a:solidFill>
                <a:latin typeface="+mj-lt"/>
                <a:ea typeface="MS PGothic" pitchFamily="34" charset="-128"/>
                <a:hlinkClick r:id="rId4"/>
              </a:rPr>
              <a:t>https://github.com/ESMValGroup</a:t>
            </a:r>
            <a:r>
              <a:rPr lang="de-DE" sz="2400" dirty="0">
                <a:solidFill>
                  <a:srgbClr val="686868"/>
                </a:solidFill>
                <a:latin typeface="+mj-lt"/>
                <a:ea typeface="MS PGothic" pitchFamily="34" charset="-128"/>
                <a:hlinkClick r:id="rId4"/>
              </a:rPr>
              <a:t>/ESMValTool</a:t>
            </a:r>
            <a:endParaRPr lang="de-DE" sz="2400" dirty="0">
              <a:solidFill>
                <a:srgbClr val="686868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046A6E3-A79E-4459-A809-F1AC9D7E3D77}"/>
              </a:ext>
            </a:extLst>
          </p:cNvPr>
          <p:cNvSpPr/>
          <p:nvPr/>
        </p:nvSpPr>
        <p:spPr>
          <a:xfrm>
            <a:off x="1154560" y="2328938"/>
            <a:ext cx="670293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00658B"/>
                </a:solidFill>
                <a:latin typeface="+mj-lt"/>
                <a:ea typeface="MS PGothic" pitchFamily="34" charset="-128"/>
              </a:rPr>
              <a:t>2. Documentation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>
                <a:solidFill>
                  <a:srgbClr val="686868"/>
                </a:solidFill>
                <a:latin typeface="+mj-lt"/>
                <a:ea typeface="MS PGothic" pitchFamily="34" charset="-128"/>
                <a:hlinkClick r:id="rId5"/>
              </a:rPr>
              <a:t>https://docs.esmvaltool.org/</a:t>
            </a:r>
            <a:endParaRPr lang="en-US" sz="2400" dirty="0">
              <a:solidFill>
                <a:srgbClr val="686868"/>
              </a:solidFill>
              <a:latin typeface="+mj-lt"/>
              <a:ea typeface="MS PGothic" pitchFamily="34" charset="-128"/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095A0764-5056-41D2-99E9-2DB2D33A5310}"/>
              </a:ext>
            </a:extLst>
          </p:cNvPr>
          <p:cNvSpPr/>
          <p:nvPr/>
        </p:nvSpPr>
        <p:spPr>
          <a:xfrm>
            <a:off x="1154560" y="3514458"/>
            <a:ext cx="7142782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00658B"/>
                </a:solidFill>
                <a:latin typeface="+mj-lt"/>
                <a:ea typeface="MS PGothic" pitchFamily="34" charset="-128"/>
              </a:rPr>
              <a:t>3. Tutorial</a:t>
            </a:r>
          </a:p>
          <a:p>
            <a:pPr>
              <a:spcBef>
                <a:spcPts val="600"/>
              </a:spcBef>
              <a:defRPr/>
            </a:pPr>
            <a:r>
              <a:rPr lang="en-US" sz="2400" dirty="0">
                <a:solidFill>
                  <a:srgbClr val="686868"/>
                </a:solidFill>
                <a:latin typeface="+mj-lt"/>
                <a:ea typeface="MS PGothic" pitchFamily="34" charset="-128"/>
                <a:hlinkClick r:id="rId6"/>
              </a:rPr>
              <a:t>https://esmvalgroup.github.io/ESMValTool_Tutorial/</a:t>
            </a:r>
            <a:endParaRPr lang="en-US" sz="2400" dirty="0">
              <a:solidFill>
                <a:srgbClr val="686868"/>
              </a:solidFill>
              <a:latin typeface="+mj-lt"/>
              <a:ea typeface="MS PGothic" pitchFamily="34" charset="-128"/>
            </a:endParaRP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3039DDE-649A-4140-8986-8030D66947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26" y="984142"/>
            <a:ext cx="1162164" cy="1162164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1B0083A8-7818-405E-BB2A-B84EF140E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99" y="2211843"/>
            <a:ext cx="1575618" cy="1575618"/>
          </a:xfrm>
          <a:prstGeom prst="rect">
            <a:avLst/>
          </a:prstGeom>
        </p:spPr>
      </p:pic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1B82040C-0EF3-45F3-AADE-3B1310A8E4F2}"/>
              </a:ext>
            </a:extLst>
          </p:cNvPr>
          <p:cNvSpPr/>
          <p:nvPr/>
        </p:nvSpPr>
        <p:spPr>
          <a:xfrm rot="5400000">
            <a:off x="-1541669" y="3388342"/>
            <a:ext cx="4680520" cy="432047"/>
          </a:xfrm>
          <a:prstGeom prst="rightArrow">
            <a:avLst/>
          </a:prstGeom>
          <a:gradFill flip="none" rotWithShape="1">
            <a:gsLst>
              <a:gs pos="0">
                <a:srgbClr val="00658B"/>
              </a:gs>
              <a:gs pos="100000">
                <a:schemeClr val="tx2">
                  <a:lumMod val="20000"/>
                  <a:lumOff val="80000"/>
                </a:schemeClr>
              </a:gs>
            </a:gsLst>
            <a:lin ang="0" scaled="1"/>
            <a:tileRect/>
          </a:gra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de-DE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1FAA957-6F56-4FF8-A0B4-DCBC6ADD02B8}"/>
              </a:ext>
            </a:extLst>
          </p:cNvPr>
          <p:cNvSpPr txBox="1"/>
          <p:nvPr/>
        </p:nvSpPr>
        <p:spPr>
          <a:xfrm rot="16200000">
            <a:off x="-1128824" y="3203372"/>
            <a:ext cx="31974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i="1" dirty="0">
                <a:solidFill>
                  <a:srgbClr val="00658B"/>
                </a:solidFill>
                <a:cs typeface="Arial" pitchFamily="34" charset="0"/>
              </a:rPr>
              <a:t>Decreasing complexity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69C47C-1EF0-45CC-84A1-8081597A48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055" y="3965713"/>
            <a:ext cx="3321230" cy="1996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E8450077-7D7F-410D-B5D7-655C2BE718E2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F7949DF-BCC5-46D0-AA93-50974EB7C26E}"/>
              </a:ext>
            </a:extLst>
          </p:cNvPr>
          <p:cNvSpPr txBox="1"/>
          <p:nvPr/>
        </p:nvSpPr>
        <p:spPr>
          <a:xfrm>
            <a:off x="6500156" y="6081386"/>
            <a:ext cx="2830286" cy="54653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2000" b="1" dirty="0"/>
              <a:t>Follow us: @ESMValTool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3C096CD-9555-418E-86DD-17356095B9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068" y="6119591"/>
            <a:ext cx="645088" cy="54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46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CC6D6-62AF-4F34-947C-51E44991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1B8E34-FAF8-4720-9EF4-3F690C9F4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361843"/>
            <a:ext cx="10801350" cy="2415500"/>
          </a:xfrm>
        </p:spPr>
        <p:txBody>
          <a:bodyPr lIns="39600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Extended functionalities for easier data access (CMIP and CORDEX simulations and observations)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Increasing number of simple and more complex diagnostics available for different realms (e.g. atmosphere, land, ocean, sea ice…)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Increasing number of preprocessor functions available for simplified data handling</a:t>
            </a:r>
          </a:p>
          <a:p>
            <a:endParaRPr lang="en-US" sz="18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B0CFA42-90CF-4376-ADB3-028CEAE959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4" y="911317"/>
            <a:ext cx="6649374" cy="439824"/>
          </a:xfrm>
        </p:spPr>
        <p:txBody>
          <a:bodyPr>
            <a:noAutofit/>
          </a:bodyPr>
          <a:lstStyle/>
          <a:p>
            <a:r>
              <a:rPr lang="en-US" sz="2400" dirty="0"/>
              <a:t>Multi-model analyses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3B37CD6-903E-4331-B9CB-DBA455AF5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3558CA9A-399E-44FE-BB27-F966481F3B11}"/>
              </a:ext>
            </a:extLst>
          </p:cNvPr>
          <p:cNvSpPr txBox="1">
            <a:spLocks/>
          </p:cNvSpPr>
          <p:nvPr/>
        </p:nvSpPr>
        <p:spPr>
          <a:xfrm>
            <a:off x="695325" y="4558477"/>
            <a:ext cx="10801350" cy="606473"/>
          </a:xfrm>
          <a:prstGeom prst="rect">
            <a:avLst/>
          </a:prstGeom>
        </p:spPr>
        <p:txBody>
          <a:bodyPr vert="horz" lIns="396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Preprocessing and diagnostics can be applied to many different datasets, e.g. observations / </a:t>
            </a:r>
            <a:r>
              <a:rPr lang="en-US" dirty="0" err="1"/>
              <a:t>reanalyses</a:t>
            </a:r>
            <a:endParaRPr lang="en-US" dirty="0"/>
          </a:p>
        </p:txBody>
      </p:sp>
      <p:sp>
        <p:nvSpPr>
          <p:cNvPr id="14" name="Textplatzhalter 6">
            <a:extLst>
              <a:ext uri="{FF2B5EF4-FFF2-40B4-BE49-F238E27FC236}">
                <a16:creationId xmlns:a16="http://schemas.microsoft.com/office/drawing/2014/main" id="{56E0E547-8540-4246-91DA-D107D6049A8D}"/>
              </a:ext>
            </a:extLst>
          </p:cNvPr>
          <p:cNvSpPr txBox="1">
            <a:spLocks/>
          </p:cNvSpPr>
          <p:nvPr/>
        </p:nvSpPr>
        <p:spPr>
          <a:xfrm>
            <a:off x="695324" y="4107951"/>
            <a:ext cx="6649374" cy="43982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Analyses of observations/</a:t>
            </a:r>
            <a:r>
              <a:rPr lang="en-US" sz="2400" dirty="0" err="1"/>
              <a:t>reanalyses</a:t>
            </a:r>
            <a:endParaRPr lang="en-US" sz="2400" dirty="0"/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12DE5A3D-6B57-45A4-B5DF-2ED42A71B641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4109639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CC6D6-62AF-4F34-947C-51E44991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3B37CD6-903E-4331-B9CB-DBA455AF5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EFF05A53-9394-4019-A5B5-8AFD1D70FD1E}"/>
              </a:ext>
            </a:extLst>
          </p:cNvPr>
          <p:cNvSpPr txBox="1">
            <a:spLocks/>
          </p:cNvSpPr>
          <p:nvPr/>
        </p:nvSpPr>
        <p:spPr>
          <a:xfrm>
            <a:off x="695327" y="1921590"/>
            <a:ext cx="10342787" cy="3728096"/>
          </a:xfrm>
          <a:prstGeom prst="rect">
            <a:avLst/>
          </a:prstGeom>
        </p:spPr>
        <p:txBody>
          <a:bodyPr vert="horz" lIns="396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Cmorization</a:t>
            </a:r>
            <a:r>
              <a:rPr lang="en-US" dirty="0"/>
              <a:t> on-the-fly available for several models (e.g. CESM2, EC-Earth3, EMAC, ICON, and IPSL-CM6) – could easily be expanded to more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 use case: simulation monitoring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monitoring diagnostics available already and being expanded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Rich collection of more complex ESMValTool diagnostics fully available for analysis of native model output</a:t>
            </a:r>
          </a:p>
        </p:txBody>
      </p:sp>
      <p:sp>
        <p:nvSpPr>
          <p:cNvPr id="16" name="Textplatzhalter 6">
            <a:extLst>
              <a:ext uri="{FF2B5EF4-FFF2-40B4-BE49-F238E27FC236}">
                <a16:creationId xmlns:a16="http://schemas.microsoft.com/office/drawing/2014/main" id="{3CE95D05-8408-444F-95E2-49490DEE3E64}"/>
              </a:ext>
            </a:extLst>
          </p:cNvPr>
          <p:cNvSpPr txBox="1">
            <a:spLocks/>
          </p:cNvSpPr>
          <p:nvPr/>
        </p:nvSpPr>
        <p:spPr>
          <a:xfrm>
            <a:off x="695326" y="1318661"/>
            <a:ext cx="7405404" cy="439824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Analysis of native (model) data</a:t>
            </a:r>
          </a:p>
        </p:txBody>
      </p:sp>
      <p:sp>
        <p:nvSpPr>
          <p:cNvPr id="17" name="Fußzeilenplatzhalter 4">
            <a:extLst>
              <a:ext uri="{FF2B5EF4-FFF2-40B4-BE49-F238E27FC236}">
                <a16:creationId xmlns:a16="http://schemas.microsoft.com/office/drawing/2014/main" id="{12DE5A3D-6B57-45A4-B5DF-2ED42A71B641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2892360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CCC6D6-62AF-4F34-947C-51E44991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1B8E34-FAF8-4720-9EF4-3F690C9F4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1811784"/>
            <a:ext cx="10801350" cy="4469270"/>
          </a:xfrm>
        </p:spPr>
        <p:txBody>
          <a:bodyPr lIns="39600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updated preprocessor functions for memory efficient data handling and processing (e.g. important for high-resolution simulations)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Updating other I/O functions to improve memory efficient data 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Adding more general purpose diagnostics (e.g. </a:t>
            </a:r>
            <a:r>
              <a:rPr lang="en-US" dirty="0" err="1"/>
              <a:t>Hovmoeller</a:t>
            </a:r>
            <a:r>
              <a:rPr lang="en-US" dirty="0"/>
              <a:t> plots) for simplified simulation monitoring and evaluation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Adding basic model evaluation recipes (general evaluation or focused on a specific topic like clouds or convection) for easier simulation evaluation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Plans to add chemical reanalysis data (e.g. CAMS) to facilitate new diagnostics focused on atmospheric chemistry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more tutorial episodes for advanced users </a:t>
            </a:r>
          </a:p>
          <a:p>
            <a:endParaRPr lang="en-US" sz="1800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B0CFA42-90CF-4376-ADB3-028CEAE959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95324" y="1230628"/>
            <a:ext cx="6649374" cy="439824"/>
          </a:xfrm>
        </p:spPr>
        <p:txBody>
          <a:bodyPr>
            <a:noAutofit/>
          </a:bodyPr>
          <a:lstStyle/>
          <a:p>
            <a:r>
              <a:rPr lang="en-US" sz="2400" dirty="0"/>
              <a:t>Things to come…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3B37CD6-903E-4331-B9CB-DBA455AF5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918E56A0-ACE2-47A2-8481-1B558C17E70F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1622574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411991"/>
          </a:xfrm>
        </p:spPr>
        <p:txBody>
          <a:bodyPr>
            <a:normAutofit fontScale="90000"/>
          </a:bodyPr>
          <a:lstStyle/>
          <a:p>
            <a:r>
              <a:rPr lang="en-US" dirty="0"/>
              <a:t>Coupled Model </a:t>
            </a:r>
            <a:r>
              <a:rPr lang="en-US" dirty="0" err="1"/>
              <a:t>Intercomparison</a:t>
            </a:r>
            <a:r>
              <a:rPr lang="en-US" dirty="0"/>
              <a:t> Project (CMIP)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385713D-7581-458A-818D-F4A8A32547AD}"/>
              </a:ext>
            </a:extLst>
          </p:cNvPr>
          <p:cNvSpPr txBox="1"/>
          <p:nvPr/>
        </p:nvSpPr>
        <p:spPr>
          <a:xfrm>
            <a:off x="695326" y="1093625"/>
            <a:ext cx="9759000" cy="51860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2400" dirty="0"/>
              <a:t>CMIP began in </a:t>
            </a:r>
            <a:r>
              <a:rPr lang="en-US" altLang="de-DE" sz="2400" b="1" dirty="0">
                <a:solidFill>
                  <a:schemeClr val="accent1"/>
                </a:solidFill>
              </a:rPr>
              <a:t>1995 </a:t>
            </a:r>
            <a:r>
              <a:rPr lang="en-US" altLang="de-DE" sz="2400" dirty="0"/>
              <a:t>under the auspices of the Working Group on Coupled Modelling (WGCM) which is part of the World Climate Research Program (WCRP)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2400" dirty="0"/>
              <a:t>Objective of CMIP is to </a:t>
            </a:r>
            <a:r>
              <a:rPr lang="en-US" altLang="de-DE" sz="2400" b="1" dirty="0">
                <a:solidFill>
                  <a:schemeClr val="accent1"/>
                </a:solidFill>
              </a:rPr>
              <a:t>better understand past, present and future climate changes </a:t>
            </a:r>
            <a:r>
              <a:rPr lang="en-US" altLang="de-DE" sz="2400" dirty="0"/>
              <a:t>arising from natural, unforced variability or in response to changes in radiative forcing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2400" dirty="0"/>
              <a:t>Analyses are based on a </a:t>
            </a:r>
            <a:r>
              <a:rPr lang="en-US" altLang="de-DE" sz="2400" b="1" dirty="0">
                <a:solidFill>
                  <a:schemeClr val="accent1"/>
                </a:solidFill>
              </a:rPr>
              <a:t>multi-model context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2400" dirty="0"/>
              <a:t>First set of common experiments involved comparing the model response to an idealized forcing (CO2 increase of 1% per year)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2400" dirty="0"/>
              <a:t>Important goal of CMIP is to make the multi-model output publicly available in a standardized format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2400" dirty="0"/>
              <a:t>Main focus on </a:t>
            </a:r>
            <a:r>
              <a:rPr lang="en-US" altLang="de-DE" sz="2400" b="1" dirty="0">
                <a:solidFill>
                  <a:schemeClr val="accent1"/>
                </a:solidFill>
              </a:rPr>
              <a:t>climate indicators </a:t>
            </a:r>
            <a:r>
              <a:rPr lang="en-US" altLang="de-DE" sz="2400" dirty="0"/>
              <a:t>like 2m temperature, precipitation, sea surface temperature…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30A61A1D-98B4-4905-B6AA-94EE6FD64D76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B111125-D990-4628-AA0F-4F045F09D7EC}"/>
              </a:ext>
            </a:extLst>
          </p:cNvPr>
          <p:cNvGrpSpPr/>
          <p:nvPr/>
        </p:nvGrpSpPr>
        <p:grpSpPr>
          <a:xfrm>
            <a:off x="10751264" y="1625705"/>
            <a:ext cx="964349" cy="4042576"/>
            <a:chOff x="10751264" y="1625705"/>
            <a:chExt cx="964349" cy="4042576"/>
          </a:xfrm>
        </p:grpSpPr>
        <p:sp>
          <p:nvSpPr>
            <p:cNvPr id="14" name="Pfeil: Chevron 13">
              <a:extLst>
                <a:ext uri="{FF2B5EF4-FFF2-40B4-BE49-F238E27FC236}">
                  <a16:creationId xmlns:a16="http://schemas.microsoft.com/office/drawing/2014/main" id="{F006AF8D-AD42-4932-BD6A-86A2D3CDA0FC}"/>
                </a:ext>
              </a:extLst>
            </p:cNvPr>
            <p:cNvSpPr/>
            <p:nvPr/>
          </p:nvSpPr>
          <p:spPr>
            <a:xfrm rot="5400000">
              <a:off x="10677761" y="2689213"/>
              <a:ext cx="1136796" cy="936104"/>
            </a:xfrm>
            <a:prstGeom prst="chevron">
              <a:avLst/>
            </a:prstGeom>
            <a:gradFill>
              <a:gsLst>
                <a:gs pos="0">
                  <a:srgbClr val="C0504D">
                    <a:lumMod val="20000"/>
                    <a:lumOff val="80000"/>
                  </a:srgbClr>
                </a:gs>
                <a:gs pos="74000">
                  <a:srgbClr val="C0504D">
                    <a:lumMod val="60000"/>
                    <a:lumOff val="40000"/>
                  </a:srgbClr>
                </a:gs>
                <a:gs pos="83000">
                  <a:srgbClr val="C0504D">
                    <a:lumMod val="60000"/>
                    <a:lumOff val="40000"/>
                  </a:srgbClr>
                </a:gs>
                <a:gs pos="100000">
                  <a:srgbClr val="C0504D">
                    <a:lumMod val="40000"/>
                    <a:lumOff val="60000"/>
                  </a:srgbClr>
                </a:gs>
              </a:gsLst>
              <a:lin ang="5400000" scaled="1"/>
            </a:gradFill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5" name="Pfeil: Chevron 14">
              <a:extLst>
                <a:ext uri="{FF2B5EF4-FFF2-40B4-BE49-F238E27FC236}">
                  <a16:creationId xmlns:a16="http://schemas.microsoft.com/office/drawing/2014/main" id="{3BB291AE-3D4D-4593-A369-D1C09133C65F}"/>
                </a:ext>
              </a:extLst>
            </p:cNvPr>
            <p:cNvSpPr/>
            <p:nvPr/>
          </p:nvSpPr>
          <p:spPr>
            <a:xfrm rot="5400000">
              <a:off x="10679163" y="4631831"/>
              <a:ext cx="1136796" cy="936104"/>
            </a:xfrm>
            <a:prstGeom prst="chevron">
              <a:avLst/>
            </a:prstGeom>
            <a:gradFill>
              <a:gsLst>
                <a:gs pos="0">
                  <a:srgbClr val="C0504D">
                    <a:lumMod val="20000"/>
                    <a:lumOff val="80000"/>
                  </a:srgbClr>
                </a:gs>
                <a:gs pos="74000">
                  <a:srgbClr val="C0504D">
                    <a:lumMod val="60000"/>
                    <a:lumOff val="40000"/>
                  </a:srgbClr>
                </a:gs>
                <a:gs pos="83000">
                  <a:srgbClr val="C0504D">
                    <a:lumMod val="60000"/>
                    <a:lumOff val="40000"/>
                  </a:srgbClr>
                </a:gs>
                <a:gs pos="100000">
                  <a:srgbClr val="C0504D">
                    <a:lumMod val="40000"/>
                    <a:lumOff val="60000"/>
                  </a:srgbClr>
                </a:gs>
              </a:gsLst>
              <a:lin ang="5400000" scaled="1"/>
            </a:gradFill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6" name="Pfeil: Chevron 15">
              <a:extLst>
                <a:ext uri="{FF2B5EF4-FFF2-40B4-BE49-F238E27FC236}">
                  <a16:creationId xmlns:a16="http://schemas.microsoft.com/office/drawing/2014/main" id="{71A06AAE-BAA2-41B7-8AAD-9C08E1E88FF8}"/>
                </a:ext>
              </a:extLst>
            </p:cNvPr>
            <p:cNvSpPr/>
            <p:nvPr/>
          </p:nvSpPr>
          <p:spPr>
            <a:xfrm rot="5400000">
              <a:off x="10677761" y="3679770"/>
              <a:ext cx="1136796" cy="936104"/>
            </a:xfrm>
            <a:prstGeom prst="chevron">
              <a:avLst/>
            </a:prstGeom>
            <a:gradFill>
              <a:gsLst>
                <a:gs pos="0">
                  <a:srgbClr val="C0504D">
                    <a:lumMod val="20000"/>
                    <a:lumOff val="80000"/>
                  </a:srgbClr>
                </a:gs>
                <a:gs pos="74000">
                  <a:srgbClr val="C0504D">
                    <a:lumMod val="60000"/>
                    <a:lumOff val="40000"/>
                  </a:srgbClr>
                </a:gs>
                <a:gs pos="83000">
                  <a:srgbClr val="C0504D">
                    <a:lumMod val="60000"/>
                    <a:lumOff val="40000"/>
                  </a:srgbClr>
                </a:gs>
                <a:gs pos="100000">
                  <a:srgbClr val="C0504D">
                    <a:lumMod val="40000"/>
                    <a:lumOff val="60000"/>
                  </a:srgbClr>
                </a:gs>
              </a:gsLst>
              <a:lin ang="5400000" scaled="1"/>
            </a:gradFill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7" name="Pfeil: Chevron 16">
              <a:extLst>
                <a:ext uri="{FF2B5EF4-FFF2-40B4-BE49-F238E27FC236}">
                  <a16:creationId xmlns:a16="http://schemas.microsoft.com/office/drawing/2014/main" id="{360C44B0-BC95-471D-B4B0-61672F5CFC29}"/>
                </a:ext>
              </a:extLst>
            </p:cNvPr>
            <p:cNvSpPr/>
            <p:nvPr/>
          </p:nvSpPr>
          <p:spPr>
            <a:xfrm rot="5400000">
              <a:off x="10650918" y="1726051"/>
              <a:ext cx="1136796" cy="936104"/>
            </a:xfrm>
            <a:prstGeom prst="chevron">
              <a:avLst/>
            </a:prstGeom>
            <a:gradFill>
              <a:gsLst>
                <a:gs pos="0">
                  <a:srgbClr val="C0504D">
                    <a:lumMod val="20000"/>
                    <a:lumOff val="80000"/>
                  </a:srgbClr>
                </a:gs>
                <a:gs pos="74000">
                  <a:srgbClr val="C0504D">
                    <a:lumMod val="60000"/>
                    <a:lumOff val="40000"/>
                  </a:srgbClr>
                </a:gs>
                <a:gs pos="83000">
                  <a:srgbClr val="C0504D">
                    <a:lumMod val="60000"/>
                    <a:lumOff val="40000"/>
                  </a:srgbClr>
                </a:gs>
                <a:gs pos="100000">
                  <a:srgbClr val="C0504D">
                    <a:lumMod val="40000"/>
                    <a:lumOff val="60000"/>
                  </a:srgbClr>
                </a:gs>
              </a:gsLst>
              <a:lin ang="5400000" scaled="1"/>
            </a:gradFill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58E6259-D021-451F-AE9A-1E2DCD4AAC02}"/>
                </a:ext>
              </a:extLst>
            </p:cNvPr>
            <p:cNvSpPr txBox="1"/>
            <p:nvPr/>
          </p:nvSpPr>
          <p:spPr>
            <a:xfrm>
              <a:off x="10796429" y="2097064"/>
              <a:ext cx="8909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C0504D">
                      <a:lumMod val="50000"/>
                    </a:srgbClr>
                  </a:solidFill>
                  <a:latin typeface="Calibri"/>
                  <a:cs typeface="Arial" pitchFamily="34" charset="0"/>
                </a:rPr>
                <a:t>CMIP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8558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411991"/>
          </a:xfrm>
        </p:spPr>
        <p:txBody>
          <a:bodyPr>
            <a:normAutofit fontScale="90000"/>
          </a:bodyPr>
          <a:lstStyle/>
          <a:p>
            <a:r>
              <a:rPr lang="en-US" dirty="0"/>
              <a:t>Coupled Model </a:t>
            </a:r>
            <a:r>
              <a:rPr lang="en-US" dirty="0" err="1"/>
              <a:t>Intercomparison</a:t>
            </a:r>
            <a:r>
              <a:rPr lang="en-US" dirty="0"/>
              <a:t> Project (CMIP)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F385713D-7581-458A-818D-F4A8A32547AD}"/>
              </a:ext>
            </a:extLst>
          </p:cNvPr>
          <p:cNvSpPr txBox="1"/>
          <p:nvPr/>
        </p:nvSpPr>
        <p:spPr>
          <a:xfrm>
            <a:off x="695326" y="1093625"/>
            <a:ext cx="9377993" cy="51090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49263" lvl="1" indent="-2714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Evolution </a:t>
            </a:r>
            <a:r>
              <a:rPr lang="de-DE" sz="2400" dirty="0" err="1"/>
              <a:t>from</a:t>
            </a:r>
            <a:r>
              <a:rPr lang="de-DE" sz="2400" dirty="0"/>
              <a:t> CMIP </a:t>
            </a:r>
            <a:r>
              <a:rPr lang="de-DE" sz="2400" dirty="0" err="1"/>
              <a:t>to</a:t>
            </a:r>
            <a:r>
              <a:rPr lang="de-DE" sz="2400" dirty="0"/>
              <a:t> CMIP6 </a:t>
            </a:r>
            <a:r>
              <a:rPr lang="de-DE" sz="2400" dirty="0" err="1"/>
              <a:t>with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and </a:t>
            </a:r>
            <a:r>
              <a:rPr lang="de-DE" sz="2400" b="1" dirty="0" err="1">
                <a:solidFill>
                  <a:schemeClr val="accent1"/>
                </a:solidFill>
              </a:rPr>
              <a:t>more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modeling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groups</a:t>
            </a:r>
            <a:r>
              <a:rPr lang="de-DE" sz="2400" dirty="0"/>
              <a:t> </a:t>
            </a:r>
            <a:r>
              <a:rPr lang="de-DE" sz="2400" dirty="0" err="1"/>
              <a:t>participating</a:t>
            </a:r>
            <a:r>
              <a:rPr lang="de-DE" sz="2400" dirty="0"/>
              <a:t>,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specifically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defined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experiments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dirty="0"/>
              <a:t>(</a:t>
            </a:r>
            <a:r>
              <a:rPr lang="de-DE" sz="2400" dirty="0" err="1"/>
              <a:t>some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them</a:t>
            </a:r>
            <a:r>
              <a:rPr lang="de-DE" sz="2400" dirty="0"/>
              <a:t> </a:t>
            </a:r>
            <a:r>
              <a:rPr lang="de-DE" sz="2400" dirty="0" err="1"/>
              <a:t>taylored</a:t>
            </a:r>
            <a:r>
              <a:rPr lang="de-DE" sz="2400" dirty="0"/>
              <a:t> </a:t>
            </a:r>
            <a:r>
              <a:rPr lang="de-DE" sz="2400" dirty="0" err="1"/>
              <a:t>towards</a:t>
            </a:r>
            <a:r>
              <a:rPr lang="de-DE" sz="2400" dirty="0"/>
              <a:t> </a:t>
            </a:r>
            <a:r>
              <a:rPr lang="de-DE" sz="2400" dirty="0" err="1"/>
              <a:t>capability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help</a:t>
            </a:r>
            <a:r>
              <a:rPr lang="de-DE" sz="2400" dirty="0"/>
              <a:t> </a:t>
            </a:r>
            <a:r>
              <a:rPr lang="de-DE" sz="2400" dirty="0" err="1"/>
              <a:t>answering</a:t>
            </a:r>
            <a:r>
              <a:rPr lang="de-DE" sz="2400" dirty="0"/>
              <a:t> </a:t>
            </a:r>
            <a:r>
              <a:rPr lang="de-DE" sz="2400" dirty="0" err="1"/>
              <a:t>specific</a:t>
            </a:r>
            <a:r>
              <a:rPr lang="de-DE" sz="2400" dirty="0"/>
              <a:t> </a:t>
            </a:r>
            <a:r>
              <a:rPr lang="de-DE" sz="2400" dirty="0" err="1"/>
              <a:t>science</a:t>
            </a:r>
            <a:r>
              <a:rPr lang="de-DE" sz="2400" dirty="0"/>
              <a:t> </a:t>
            </a:r>
            <a:r>
              <a:rPr lang="de-DE" sz="2400" dirty="0" err="1"/>
              <a:t>questions</a:t>
            </a:r>
            <a:r>
              <a:rPr lang="de-DE" sz="2400" dirty="0"/>
              <a:t>)</a:t>
            </a:r>
          </a:p>
          <a:p>
            <a:pPr marL="449263" lvl="1" indent="-2714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400" dirty="0" err="1"/>
              <a:t>Continuously</a:t>
            </a:r>
            <a:r>
              <a:rPr lang="de-DE" sz="2400" dirty="0"/>
              <a:t> </a:t>
            </a:r>
            <a:r>
              <a:rPr lang="de-DE" sz="2400" dirty="0" err="1"/>
              <a:t>refined</a:t>
            </a:r>
            <a:r>
              <a:rPr lang="de-DE" sz="2400" dirty="0"/>
              <a:t> </a:t>
            </a:r>
            <a:r>
              <a:rPr lang="de-DE" sz="2400" dirty="0" err="1"/>
              <a:t>rules</a:t>
            </a:r>
            <a:r>
              <a:rPr lang="de-DE" sz="2400" dirty="0"/>
              <a:t> on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experiments</a:t>
            </a:r>
            <a:r>
              <a:rPr lang="de-DE" sz="2400" b="1" dirty="0">
                <a:solidFill>
                  <a:schemeClr val="accent1"/>
                </a:solidFill>
              </a:rPr>
              <a:t>/</a:t>
            </a:r>
            <a:r>
              <a:rPr lang="de-DE" sz="2400" b="1" dirty="0" err="1">
                <a:solidFill>
                  <a:schemeClr val="accent1"/>
                </a:solidFill>
              </a:rPr>
              <a:t>simulations</a:t>
            </a:r>
            <a:r>
              <a:rPr lang="de-DE" sz="2400" dirty="0">
                <a:solidFill>
                  <a:schemeClr val="accent1"/>
                </a:solidFill>
              </a:rPr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submitted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a </a:t>
            </a:r>
            <a:r>
              <a:rPr lang="de-DE" sz="2400" dirty="0" err="1"/>
              <a:t>modeling</a:t>
            </a:r>
            <a:r>
              <a:rPr lang="de-DE" sz="2400" dirty="0"/>
              <a:t> </a:t>
            </a:r>
            <a:r>
              <a:rPr lang="de-DE" sz="2400" dirty="0" err="1"/>
              <a:t>group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participate</a:t>
            </a:r>
            <a:r>
              <a:rPr lang="de-DE" sz="2400" dirty="0"/>
              <a:t> in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intercomparison</a:t>
            </a:r>
            <a:endParaRPr lang="de-DE" sz="2400" dirty="0"/>
          </a:p>
          <a:p>
            <a:pPr marL="449263" lvl="1" indent="-2714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Definition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rules</a:t>
            </a:r>
            <a:r>
              <a:rPr lang="de-DE" sz="2400" dirty="0"/>
              <a:t> on </a:t>
            </a:r>
            <a:r>
              <a:rPr lang="de-DE" sz="2400" b="1" dirty="0" err="1">
                <a:solidFill>
                  <a:schemeClr val="accent1"/>
                </a:solidFill>
              </a:rPr>
              <a:t>how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simulations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are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supposed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to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be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submitted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publicly</a:t>
            </a:r>
            <a:r>
              <a:rPr lang="de-DE" sz="2400" dirty="0"/>
              <a:t> </a:t>
            </a:r>
            <a:r>
              <a:rPr lang="de-DE" sz="2400" dirty="0" err="1"/>
              <a:t>available</a:t>
            </a:r>
            <a:r>
              <a:rPr lang="de-DE" sz="2400" dirty="0"/>
              <a:t> </a:t>
            </a:r>
            <a:r>
              <a:rPr lang="de-DE" sz="2400" dirty="0" err="1"/>
              <a:t>archives</a:t>
            </a:r>
            <a:r>
              <a:rPr lang="de-DE" sz="2400" dirty="0"/>
              <a:t> (</a:t>
            </a:r>
            <a:r>
              <a:rPr lang="de-DE" sz="2400" dirty="0" err="1"/>
              <a:t>specific</a:t>
            </a:r>
            <a:r>
              <a:rPr lang="de-DE" sz="2400" dirty="0"/>
              <a:t> </a:t>
            </a:r>
            <a:r>
              <a:rPr lang="de-DE" sz="2400" dirty="0" err="1"/>
              <a:t>formats</a:t>
            </a:r>
            <a:r>
              <a:rPr lang="de-DE" sz="2400" dirty="0"/>
              <a:t>, </a:t>
            </a:r>
            <a:r>
              <a:rPr lang="de-DE" sz="2400" dirty="0" err="1"/>
              <a:t>meta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, etc.)</a:t>
            </a:r>
          </a:p>
          <a:p>
            <a:pPr marL="449263" lvl="1" indent="-2714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Updated </a:t>
            </a:r>
            <a:r>
              <a:rPr lang="de-DE" sz="2400" b="1" dirty="0" err="1">
                <a:solidFill>
                  <a:schemeClr val="accent1"/>
                </a:solidFill>
              </a:rPr>
              <a:t>standards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for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the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data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dirty="0"/>
              <a:t>(e.g. </a:t>
            </a:r>
            <a:r>
              <a:rPr lang="de-DE" sz="2400" dirty="0" err="1"/>
              <a:t>units</a:t>
            </a:r>
            <a:r>
              <a:rPr lang="de-DE" sz="2400" dirty="0"/>
              <a:t>, time variable, …)</a:t>
            </a:r>
          </a:p>
          <a:p>
            <a:pPr marL="449263" lvl="1" indent="-2714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400" dirty="0" err="1"/>
              <a:t>Analyses</a:t>
            </a:r>
            <a:r>
              <a:rPr lang="de-DE" sz="2400" dirty="0"/>
              <a:t> </a:t>
            </a:r>
            <a:r>
              <a:rPr lang="de-DE" sz="2400" dirty="0" err="1"/>
              <a:t>based</a:t>
            </a:r>
            <a:r>
              <a:rPr lang="de-DE" sz="2400" dirty="0"/>
              <a:t> on </a:t>
            </a:r>
            <a:r>
              <a:rPr lang="de-DE" sz="2400" b="1" dirty="0" err="1">
                <a:solidFill>
                  <a:schemeClr val="accent1"/>
                </a:solidFill>
              </a:rPr>
              <a:t>climate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b="1" dirty="0" err="1">
                <a:solidFill>
                  <a:schemeClr val="accent1"/>
                </a:solidFill>
              </a:rPr>
              <a:t>models</a:t>
            </a:r>
            <a:r>
              <a:rPr lang="de-DE" sz="2400" b="1" dirty="0">
                <a:solidFill>
                  <a:schemeClr val="accent1"/>
                </a:solidFill>
              </a:rPr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became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and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complex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time (Earth </a:t>
            </a:r>
            <a:r>
              <a:rPr lang="de-DE" sz="2400" dirty="0" err="1"/>
              <a:t>system</a:t>
            </a:r>
            <a:r>
              <a:rPr lang="de-DE" sz="2400" dirty="0"/>
              <a:t> </a:t>
            </a:r>
            <a:r>
              <a:rPr lang="de-DE" sz="2400" dirty="0" err="1"/>
              <a:t>models</a:t>
            </a:r>
            <a:r>
              <a:rPr lang="de-DE" sz="2400" dirty="0"/>
              <a:t>)</a:t>
            </a: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EBE83111-CC6F-4BC3-9E84-BBF0FCC4CBF0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4D33013D-A60D-450A-BFFF-B94CC4B3D5EF}"/>
              </a:ext>
            </a:extLst>
          </p:cNvPr>
          <p:cNvGrpSpPr/>
          <p:nvPr/>
        </p:nvGrpSpPr>
        <p:grpSpPr>
          <a:xfrm>
            <a:off x="10751264" y="1569147"/>
            <a:ext cx="964349" cy="4042576"/>
            <a:chOff x="10751264" y="1371180"/>
            <a:chExt cx="964349" cy="4042576"/>
          </a:xfrm>
        </p:grpSpPr>
        <p:sp>
          <p:nvSpPr>
            <p:cNvPr id="27" name="Pfeil: Chevron 26">
              <a:extLst>
                <a:ext uri="{FF2B5EF4-FFF2-40B4-BE49-F238E27FC236}">
                  <a16:creationId xmlns:a16="http://schemas.microsoft.com/office/drawing/2014/main" id="{5D43B50A-73B2-4FF4-AAD3-E9B882642848}"/>
                </a:ext>
              </a:extLst>
            </p:cNvPr>
            <p:cNvSpPr/>
            <p:nvPr/>
          </p:nvSpPr>
          <p:spPr>
            <a:xfrm rot="5400000">
              <a:off x="10677761" y="2434688"/>
              <a:ext cx="1136796" cy="936104"/>
            </a:xfrm>
            <a:prstGeom prst="chevron">
              <a:avLst/>
            </a:prstGeom>
            <a:gradFill>
              <a:gsLst>
                <a:gs pos="0">
                  <a:srgbClr val="C0504D">
                    <a:lumMod val="20000"/>
                    <a:lumOff val="80000"/>
                  </a:srgbClr>
                </a:gs>
                <a:gs pos="74000">
                  <a:srgbClr val="C0504D">
                    <a:lumMod val="60000"/>
                    <a:lumOff val="40000"/>
                  </a:srgbClr>
                </a:gs>
                <a:gs pos="83000">
                  <a:srgbClr val="C0504D">
                    <a:lumMod val="60000"/>
                    <a:lumOff val="40000"/>
                  </a:srgbClr>
                </a:gs>
                <a:gs pos="100000">
                  <a:srgbClr val="C0504D">
                    <a:lumMod val="40000"/>
                    <a:lumOff val="60000"/>
                  </a:srgbClr>
                </a:gs>
              </a:gsLst>
              <a:lin ang="5400000" scaled="1"/>
            </a:gradFill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8" name="Pfeil: Chevron 27">
              <a:extLst>
                <a:ext uri="{FF2B5EF4-FFF2-40B4-BE49-F238E27FC236}">
                  <a16:creationId xmlns:a16="http://schemas.microsoft.com/office/drawing/2014/main" id="{B1DB3474-3080-4B72-ADC0-58A38D95F52E}"/>
                </a:ext>
              </a:extLst>
            </p:cNvPr>
            <p:cNvSpPr/>
            <p:nvPr/>
          </p:nvSpPr>
          <p:spPr>
            <a:xfrm rot="5400000">
              <a:off x="10679163" y="4377306"/>
              <a:ext cx="1136796" cy="936104"/>
            </a:xfrm>
            <a:prstGeom prst="chevron">
              <a:avLst/>
            </a:prstGeom>
            <a:gradFill>
              <a:gsLst>
                <a:gs pos="0">
                  <a:srgbClr val="C0504D">
                    <a:lumMod val="20000"/>
                    <a:lumOff val="80000"/>
                  </a:srgbClr>
                </a:gs>
                <a:gs pos="74000">
                  <a:srgbClr val="C0504D">
                    <a:lumMod val="60000"/>
                    <a:lumOff val="40000"/>
                  </a:srgbClr>
                </a:gs>
                <a:gs pos="83000">
                  <a:srgbClr val="C0504D">
                    <a:lumMod val="60000"/>
                    <a:lumOff val="40000"/>
                  </a:srgbClr>
                </a:gs>
                <a:gs pos="100000">
                  <a:srgbClr val="C0504D">
                    <a:lumMod val="40000"/>
                    <a:lumOff val="60000"/>
                  </a:srgbClr>
                </a:gs>
              </a:gsLst>
              <a:lin ang="5400000" scaled="1"/>
            </a:gradFill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29" name="Pfeil: Chevron 28">
              <a:extLst>
                <a:ext uri="{FF2B5EF4-FFF2-40B4-BE49-F238E27FC236}">
                  <a16:creationId xmlns:a16="http://schemas.microsoft.com/office/drawing/2014/main" id="{3ACF2925-3B33-4C53-A590-1A62092BA138}"/>
                </a:ext>
              </a:extLst>
            </p:cNvPr>
            <p:cNvSpPr/>
            <p:nvPr/>
          </p:nvSpPr>
          <p:spPr>
            <a:xfrm rot="5400000">
              <a:off x="10677761" y="3425245"/>
              <a:ext cx="1136796" cy="936104"/>
            </a:xfrm>
            <a:prstGeom prst="chevron">
              <a:avLst/>
            </a:prstGeom>
            <a:gradFill>
              <a:gsLst>
                <a:gs pos="0">
                  <a:srgbClr val="C0504D">
                    <a:lumMod val="20000"/>
                    <a:lumOff val="80000"/>
                  </a:srgbClr>
                </a:gs>
                <a:gs pos="74000">
                  <a:srgbClr val="C0504D">
                    <a:lumMod val="60000"/>
                    <a:lumOff val="40000"/>
                  </a:srgbClr>
                </a:gs>
                <a:gs pos="83000">
                  <a:srgbClr val="C0504D">
                    <a:lumMod val="60000"/>
                    <a:lumOff val="40000"/>
                  </a:srgbClr>
                </a:gs>
                <a:gs pos="100000">
                  <a:srgbClr val="C0504D">
                    <a:lumMod val="40000"/>
                    <a:lumOff val="60000"/>
                  </a:srgbClr>
                </a:gs>
              </a:gsLst>
              <a:lin ang="5400000" scaled="1"/>
            </a:gradFill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1" name="Pfeil: Chevron 30">
              <a:extLst>
                <a:ext uri="{FF2B5EF4-FFF2-40B4-BE49-F238E27FC236}">
                  <a16:creationId xmlns:a16="http://schemas.microsoft.com/office/drawing/2014/main" id="{F0832ECD-8A7B-4723-9BF9-B68FF23B2966}"/>
                </a:ext>
              </a:extLst>
            </p:cNvPr>
            <p:cNvSpPr/>
            <p:nvPr/>
          </p:nvSpPr>
          <p:spPr>
            <a:xfrm rot="5400000">
              <a:off x="10650918" y="1471526"/>
              <a:ext cx="1136796" cy="936104"/>
            </a:xfrm>
            <a:prstGeom prst="chevron">
              <a:avLst/>
            </a:prstGeom>
            <a:gradFill>
              <a:gsLst>
                <a:gs pos="0">
                  <a:srgbClr val="C0504D">
                    <a:lumMod val="20000"/>
                    <a:lumOff val="80000"/>
                  </a:srgbClr>
                </a:gs>
                <a:gs pos="74000">
                  <a:srgbClr val="C0504D">
                    <a:lumMod val="60000"/>
                    <a:lumOff val="40000"/>
                  </a:srgbClr>
                </a:gs>
                <a:gs pos="83000">
                  <a:srgbClr val="C0504D">
                    <a:lumMod val="60000"/>
                    <a:lumOff val="40000"/>
                  </a:srgbClr>
                </a:gs>
                <a:gs pos="100000">
                  <a:srgbClr val="C0504D">
                    <a:lumMod val="40000"/>
                    <a:lumOff val="60000"/>
                  </a:srgbClr>
                </a:gs>
              </a:gsLst>
              <a:lin ang="5400000" scaled="1"/>
            </a:gradFill>
            <a:ln w="25400" cap="flat" cmpd="sng" algn="ctr">
              <a:solidFill>
                <a:srgbClr val="C0504D">
                  <a:lumMod val="50000"/>
                </a:srgbClr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itchFamily="34" charset="0"/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30727DA9-663A-425C-BEE4-BC3B52121F2C}"/>
                </a:ext>
              </a:extLst>
            </p:cNvPr>
            <p:cNvSpPr txBox="1"/>
            <p:nvPr/>
          </p:nvSpPr>
          <p:spPr>
            <a:xfrm>
              <a:off x="10796429" y="1842539"/>
              <a:ext cx="8909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C0504D">
                      <a:lumMod val="50000"/>
                    </a:srgbClr>
                  </a:solidFill>
                  <a:latin typeface="Calibri"/>
                  <a:cs typeface="Arial" pitchFamily="34" charset="0"/>
                </a:rPr>
                <a:t>CMIP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D3C20C7-D3F2-4D4A-974B-75661A94F27D}"/>
                </a:ext>
              </a:extLst>
            </p:cNvPr>
            <p:cNvSpPr txBox="1"/>
            <p:nvPr/>
          </p:nvSpPr>
          <p:spPr>
            <a:xfrm>
              <a:off x="10802531" y="2822048"/>
              <a:ext cx="8909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C0504D">
                      <a:lumMod val="50000"/>
                    </a:srgbClr>
                  </a:solidFill>
                  <a:latin typeface="Calibri"/>
                  <a:cs typeface="Arial" pitchFamily="34" charset="0"/>
                </a:rPr>
                <a:t>CMIP3</a:t>
              </a: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22A11A3-9DE5-46A0-8B6D-7B110327F94D}"/>
                </a:ext>
              </a:extLst>
            </p:cNvPr>
            <p:cNvSpPr txBox="1"/>
            <p:nvPr/>
          </p:nvSpPr>
          <p:spPr>
            <a:xfrm>
              <a:off x="10796428" y="4764665"/>
              <a:ext cx="8909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C0504D">
                      <a:lumMod val="50000"/>
                    </a:srgbClr>
                  </a:solidFill>
                  <a:latin typeface="Calibri"/>
                  <a:cs typeface="Arial" pitchFamily="34" charset="0"/>
                </a:rPr>
                <a:t>CMIP6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4C65CAAD-F242-4085-97C4-8FBCFAD6C0B1}"/>
                </a:ext>
              </a:extLst>
            </p:cNvPr>
            <p:cNvSpPr txBox="1"/>
            <p:nvPr/>
          </p:nvSpPr>
          <p:spPr>
            <a:xfrm>
              <a:off x="10796428" y="3820344"/>
              <a:ext cx="89093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b="1" dirty="0">
                  <a:solidFill>
                    <a:srgbClr val="C0504D">
                      <a:lumMod val="50000"/>
                    </a:srgbClr>
                  </a:solidFill>
                  <a:latin typeface="Calibri"/>
                  <a:cs typeface="Arial" pitchFamily="34" charset="0"/>
                </a:rPr>
                <a:t>CMIP5</a:t>
              </a:r>
            </a:p>
          </p:txBody>
        </p:sp>
      </p:grpSp>
      <p:pic>
        <p:nvPicPr>
          <p:cNvPr id="36" name="Grafik 35">
            <a:extLst>
              <a:ext uri="{FF2B5EF4-FFF2-40B4-BE49-F238E27FC236}">
                <a16:creationId xmlns:a16="http://schemas.microsoft.com/office/drawing/2014/main" id="{E454890E-5D9E-484A-AF95-0EBB945683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96" b="32112"/>
          <a:stretch/>
        </p:blipFill>
        <p:spPr>
          <a:xfrm>
            <a:off x="9281102" y="4475818"/>
            <a:ext cx="1468759" cy="48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0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411991"/>
          </a:xfrm>
        </p:spPr>
        <p:txBody>
          <a:bodyPr>
            <a:normAutofit fontScale="90000"/>
          </a:bodyPr>
          <a:lstStyle/>
          <a:p>
            <a:r>
              <a:rPr lang="en-US" dirty="0"/>
              <a:t>Coupled Model </a:t>
            </a:r>
            <a:r>
              <a:rPr lang="en-US" dirty="0" err="1"/>
              <a:t>Intercomparison</a:t>
            </a:r>
            <a:r>
              <a:rPr lang="en-US" dirty="0"/>
              <a:t> Project Phase 6 (CMIP6)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EBE83111-CC6F-4BC3-9E84-BBF0FCC4CBF0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F91A544-C0F6-4A8C-AC43-8E1B5E8429D2}"/>
              </a:ext>
            </a:extLst>
          </p:cNvPr>
          <p:cNvSpPr txBox="1"/>
          <p:nvPr/>
        </p:nvSpPr>
        <p:spPr>
          <a:xfrm>
            <a:off x="458700" y="1341562"/>
            <a:ext cx="5674759" cy="4462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8775" indent="-358775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  <a:cs typeface="Arial" pitchFamily="34" charset="0"/>
              </a:rPr>
              <a:t>48 institutions/consortia have registered (CMIP5: 31)</a:t>
            </a:r>
          </a:p>
          <a:p>
            <a:pPr marL="358775" indent="-358775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  <a:cs typeface="Arial" pitchFamily="34" charset="0"/>
              </a:rPr>
              <a:t>126 models are registered (CMIP5: 59)</a:t>
            </a:r>
          </a:p>
          <a:p>
            <a:pPr marL="358775" indent="-358775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  <a:cs typeface="Arial" pitchFamily="34" charset="0"/>
              </a:rPr>
              <a:t>299 experiments defined (CMIP5: 33)</a:t>
            </a:r>
          </a:p>
          <a:p>
            <a:pPr marL="358775" indent="-358775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  <a:cs typeface="Arial" pitchFamily="34" charset="0"/>
              </a:rPr>
              <a:t>10 – 50 PB of model output expected (CMIP5: ~2 PB)</a:t>
            </a:r>
          </a:p>
          <a:p>
            <a:pPr marL="358775" indent="-358775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prstClr val="black"/>
                </a:solidFill>
                <a:cs typeface="Arial" pitchFamily="34" charset="0"/>
              </a:rPr>
              <a:t>Higher complexity and resolution compared to CMIP5</a:t>
            </a:r>
          </a:p>
          <a:p>
            <a:pPr>
              <a:spcBef>
                <a:spcPts val="2400"/>
              </a:spcBef>
              <a:spcAft>
                <a:spcPts val="600"/>
              </a:spcAft>
            </a:pPr>
            <a:r>
              <a:rPr lang="en-US" sz="2400" b="1" dirty="0">
                <a:solidFill>
                  <a:srgbClr val="003399"/>
                </a:solidFill>
                <a:cs typeface="Arial" pitchFamily="34" charset="0"/>
              </a:rPr>
              <a:t>→ Challenges for the entire community</a:t>
            </a:r>
          </a:p>
          <a:p>
            <a:pPr>
              <a:spcAft>
                <a:spcPts val="600"/>
              </a:spcAft>
            </a:pPr>
            <a:endParaRPr lang="en-US" sz="2400" dirty="0">
              <a:solidFill>
                <a:prstClr val="black"/>
              </a:solidFill>
              <a:latin typeface="Calibri"/>
              <a:cs typeface="Arial" pitchFamily="34" charset="0"/>
            </a:endParaRPr>
          </a:p>
        </p:txBody>
      </p:sp>
      <p:pic>
        <p:nvPicPr>
          <p:cNvPr id="17" name="Grafik 3">
            <a:extLst>
              <a:ext uri="{FF2B5EF4-FFF2-40B4-BE49-F238E27FC236}">
                <a16:creationId xmlns:a16="http://schemas.microsoft.com/office/drawing/2014/main" id="{6AAC9587-5F12-4E2A-B7D0-24F4969940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888" b="8184"/>
          <a:stretch/>
        </p:blipFill>
        <p:spPr>
          <a:xfrm>
            <a:off x="6161740" y="1062486"/>
            <a:ext cx="5932403" cy="4734616"/>
          </a:xfrm>
          <a:prstGeom prst="rect">
            <a:avLst/>
          </a:prstGeom>
          <a:ln>
            <a:noFill/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DC9DC66-C5A0-4431-B8EA-652180739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666" y="5494260"/>
            <a:ext cx="1779597" cy="813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A1C45296-239F-4E71-B2A4-D050F0D37EE9}"/>
              </a:ext>
            </a:extLst>
          </p:cNvPr>
          <p:cNvSpPr txBox="1">
            <a:spLocks/>
          </p:cNvSpPr>
          <p:nvPr/>
        </p:nvSpPr>
        <p:spPr bwMode="auto">
          <a:xfrm>
            <a:off x="9766168" y="5804322"/>
            <a:ext cx="2266849" cy="3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79393" indent="-179393" algn="l" rtl="0" eaLnBrk="0" fontAlgn="base" hangingPunct="0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625491" indent="-179393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076352" indent="-179393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2451" indent="-179393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968549" indent="-179393" algn="l" rtl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63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600" i="1" u="none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Eyring et al., 2016</a:t>
            </a:r>
          </a:p>
        </p:txBody>
      </p:sp>
    </p:spTree>
    <p:extLst>
      <p:ext uri="{BB962C8B-B14F-4D97-AF65-F5344CB8AC3E}">
        <p14:creationId xmlns:p14="http://schemas.microsoft.com/office/powerpoint/2010/main" val="314331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E16DB1A-04FD-4FB2-9F9F-F5FCA07B6056}"/>
              </a:ext>
            </a:extLst>
          </p:cNvPr>
          <p:cNvSpPr txBox="1"/>
          <p:nvPr/>
        </p:nvSpPr>
        <p:spPr>
          <a:xfrm>
            <a:off x="763377" y="1130004"/>
            <a:ext cx="954011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bg1"/>
                </a:solidFill>
              </a:rPr>
              <a:t>Model </a:t>
            </a:r>
            <a:r>
              <a:rPr lang="de-DE" sz="3600" b="1" dirty="0" err="1">
                <a:solidFill>
                  <a:schemeClr val="bg1"/>
                </a:solidFill>
              </a:rPr>
              <a:t>evaluation</a:t>
            </a:r>
            <a:r>
              <a:rPr lang="de-DE" sz="3600" b="1" dirty="0">
                <a:solidFill>
                  <a:schemeClr val="bg1"/>
                </a:solidFill>
              </a:rPr>
              <a:t> and </a:t>
            </a:r>
            <a:r>
              <a:rPr lang="de-DE" sz="3600" b="1" dirty="0" err="1">
                <a:solidFill>
                  <a:schemeClr val="bg1"/>
                </a:solidFill>
              </a:rPr>
              <a:t>benchmarking</a:t>
            </a:r>
            <a:r>
              <a:rPr lang="de-DE" sz="3600" b="1" dirty="0">
                <a:solidFill>
                  <a:schemeClr val="bg1"/>
                </a:solidFill>
              </a:rPr>
              <a:t> </a:t>
            </a:r>
            <a:r>
              <a:rPr lang="de-DE" sz="3600" b="1" dirty="0" err="1">
                <a:solidFill>
                  <a:schemeClr val="bg1"/>
                </a:solidFill>
              </a:rPr>
              <a:t>tools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F3B8360-3035-4408-B9F9-53ACD170B3FA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41984025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F3B8360-3035-4408-B9F9-53ACD170B3FA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7DCD5E-3D03-4B9A-814B-A9298BD8A9A8}"/>
              </a:ext>
            </a:extLst>
          </p:cNvPr>
          <p:cNvSpPr txBox="1"/>
          <p:nvPr/>
        </p:nvSpPr>
        <p:spPr>
          <a:xfrm>
            <a:off x="695327" y="1074771"/>
            <a:ext cx="7788798" cy="45858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de-DE" sz="2400" dirty="0"/>
              <a:t>In 2022 CMIP created seven Task Teams to </a:t>
            </a:r>
            <a:r>
              <a:rPr lang="en-US" sz="2400" dirty="0"/>
              <a:t>support the </a:t>
            </a:r>
            <a:r>
              <a:rPr lang="en-US" sz="2400" b="1" dirty="0">
                <a:solidFill>
                  <a:schemeClr val="accent1"/>
                </a:solidFill>
              </a:rPr>
              <a:t>design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scope</a:t>
            </a:r>
            <a:r>
              <a:rPr lang="en-US" sz="2400" dirty="0"/>
              <a:t>, and </a:t>
            </a:r>
            <a:r>
              <a:rPr lang="en-US" sz="2400" b="1" dirty="0">
                <a:solidFill>
                  <a:schemeClr val="accent1"/>
                </a:solidFill>
              </a:rPr>
              <a:t>definition</a:t>
            </a:r>
            <a:r>
              <a:rPr lang="en-US" sz="2400" dirty="0"/>
              <a:t> of the next phase of CMIP and evolution of CMIP infrastructure and future operationalization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One of these task teams is focused on </a:t>
            </a:r>
            <a:r>
              <a:rPr lang="en-US" sz="2400" b="1" dirty="0">
                <a:solidFill>
                  <a:schemeClr val="accent1"/>
                </a:solidFill>
              </a:rPr>
              <a:t>Model Benchmarking</a:t>
            </a:r>
            <a:r>
              <a:rPr lang="en-US" sz="2400" dirty="0"/>
              <a:t> with two Co-Leads (Birgit Hassler and Forrest Hoffman) and 12 members</a:t>
            </a:r>
          </a:p>
          <a:p>
            <a:pPr marL="342900" indent="-342900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One of the things the TT has been working on is a </a:t>
            </a:r>
            <a:r>
              <a:rPr lang="en-US" sz="2400" b="1" dirty="0">
                <a:solidFill>
                  <a:schemeClr val="accent1"/>
                </a:solidFill>
              </a:rPr>
              <a:t>collection of open-source model evaluation and benchmarking tools</a:t>
            </a:r>
            <a:r>
              <a:rPr lang="en-US" sz="2400" dirty="0"/>
              <a:t>, centrally hosted in one place – since this Monday this collection in online available, and is continuously growing!</a:t>
            </a:r>
          </a:p>
        </p:txBody>
      </p:sp>
      <p:sp>
        <p:nvSpPr>
          <p:cNvPr id="7" name="Titel 11">
            <a:extLst>
              <a:ext uri="{FF2B5EF4-FFF2-40B4-BE49-F238E27FC236}">
                <a16:creationId xmlns:a16="http://schemas.microsoft.com/office/drawing/2014/main" id="{E7BA2F56-0E55-476C-9467-49703E8AD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333375"/>
            <a:ext cx="10056093" cy="411991"/>
          </a:xfrm>
        </p:spPr>
        <p:txBody>
          <a:bodyPr>
            <a:normAutofit fontScale="90000"/>
          </a:bodyPr>
          <a:lstStyle/>
          <a:p>
            <a:r>
              <a:rPr lang="en-US" dirty="0"/>
              <a:t>CMIP and the Model Benchmarking Task Team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9F819BD-BF3F-4000-9B0A-A8D4AB7D96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607" y="1895737"/>
            <a:ext cx="3218362" cy="179090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2D5168BE-7CB2-44B3-8E54-7DA95239D3E4}"/>
              </a:ext>
            </a:extLst>
          </p:cNvPr>
          <p:cNvSpPr/>
          <p:nvPr/>
        </p:nvSpPr>
        <p:spPr>
          <a:xfrm>
            <a:off x="1131559" y="5766146"/>
            <a:ext cx="109539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kern="0" dirty="0">
                <a:solidFill>
                  <a:schemeClr val="accent1"/>
                </a:solidFill>
              </a:rPr>
              <a:t>https://wcrp-cmip.org/tools/model-benchmarking-and-evaluation-tools/</a:t>
            </a:r>
            <a:endParaRPr lang="de-DE" sz="2400" b="1" i="1" kern="0" dirty="0">
              <a:solidFill>
                <a:schemeClr val="accent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B2662088-18D8-4701-8C26-A179EFFCBE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90984" y="678315"/>
            <a:ext cx="1164670" cy="116467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A49B44E-42E0-40CD-A724-47A122F35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8885436" y="3989751"/>
            <a:ext cx="1211095" cy="113196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47D50A6-B577-4C5B-A6F1-9EBD75D639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>
            <a:off x="10497842" y="3986537"/>
            <a:ext cx="998831" cy="124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3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E16DB1A-04FD-4FB2-9F9F-F5FCA07B6056}"/>
              </a:ext>
            </a:extLst>
          </p:cNvPr>
          <p:cNvSpPr txBox="1"/>
          <p:nvPr/>
        </p:nvSpPr>
        <p:spPr>
          <a:xfrm>
            <a:off x="763378" y="1130004"/>
            <a:ext cx="89154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de-DE" sz="3600" b="1" dirty="0" err="1">
                <a:solidFill>
                  <a:schemeClr val="bg1"/>
                </a:solidFill>
              </a:rPr>
              <a:t>ESMValTool</a:t>
            </a:r>
            <a:endParaRPr lang="de-DE" sz="3600" b="1" dirty="0">
              <a:solidFill>
                <a:schemeClr val="bg1"/>
              </a:solidFill>
            </a:endParaRP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F3B8360-3035-4408-B9F9-53ACD170B3FA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1999920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7B4EA774-811D-49A6-B74B-5FDAE494A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ESMValTool?</a:t>
            </a:r>
          </a:p>
        </p:txBody>
      </p:sp>
      <p:pic>
        <p:nvPicPr>
          <p:cNvPr id="182" name="Grafik 181">
            <a:extLst>
              <a:ext uri="{FF2B5EF4-FFF2-40B4-BE49-F238E27FC236}">
                <a16:creationId xmlns:a16="http://schemas.microsoft.com/office/drawing/2014/main" id="{2A79F82C-A9B2-45B7-8B5F-0F8544966F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19" y="6227811"/>
            <a:ext cx="2118681" cy="60647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25D42D92-FF89-4005-9D28-43060B9E45C1}"/>
              </a:ext>
            </a:extLst>
          </p:cNvPr>
          <p:cNvSpPr txBox="1"/>
          <p:nvPr/>
        </p:nvSpPr>
        <p:spPr>
          <a:xfrm>
            <a:off x="624978" y="962090"/>
            <a:ext cx="1094521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cs typeface="Arial" pitchFamily="34" charset="0"/>
              </a:rPr>
              <a:t>The </a:t>
            </a:r>
            <a:r>
              <a:rPr lang="en-US" sz="2400" b="1" dirty="0">
                <a:solidFill>
                  <a:srgbClr val="00658B"/>
                </a:solidFill>
                <a:cs typeface="Arial" pitchFamily="34" charset="0"/>
              </a:rPr>
              <a:t>Earth System Model Evaluation Tool </a:t>
            </a:r>
            <a:r>
              <a:rPr lang="en-US" sz="2400" dirty="0">
                <a:cs typeface="Arial" pitchFamily="34" charset="0"/>
              </a:rPr>
              <a:t>(ESMValTool) is a community diagnostics and performance metrics tool for the evaluation and analysis of Earth System Models (ESMs</a:t>
            </a:r>
            <a:r>
              <a:rPr lang="en-US" sz="2400">
                <a:cs typeface="Arial" pitchFamily="34" charset="0"/>
              </a:rPr>
              <a:t>; CMIP and CORDEX).</a:t>
            </a:r>
            <a:endParaRPr lang="de-DE" sz="2400" dirty="0">
              <a:cs typeface="Arial" pitchFamily="34" charset="0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385713D-7581-458A-818D-F4A8A32547AD}"/>
              </a:ext>
            </a:extLst>
          </p:cNvPr>
          <p:cNvSpPr txBox="1"/>
          <p:nvPr/>
        </p:nvSpPr>
        <p:spPr>
          <a:xfrm>
            <a:off x="1184109" y="2119334"/>
            <a:ext cx="10585176" cy="42627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de-DE" sz="2200" b="1" dirty="0">
                <a:solidFill>
                  <a:srgbClr val="00658B"/>
                </a:solidFill>
              </a:rPr>
              <a:t>Community effort </a:t>
            </a:r>
            <a:r>
              <a:rPr lang="en-US" altLang="de-DE" sz="2200" dirty="0"/>
              <a:t>open to both users and developers</a:t>
            </a:r>
            <a:endParaRPr lang="de-DE" altLang="de-DE" sz="22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de-DE" sz="2200" b="1" dirty="0">
                <a:solidFill>
                  <a:srgbClr val="00658B"/>
                </a:solidFill>
              </a:rPr>
              <a:t>Wide scope: </a:t>
            </a:r>
            <a:r>
              <a:rPr lang="en-US" altLang="de-DE" sz="2200" dirty="0"/>
              <a:t>includes many diagnostics and performance metrics covering different aspects of the Earth system </a:t>
            </a:r>
            <a:endParaRPr lang="de-DE" altLang="de-DE" sz="2200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de-DE" altLang="de-DE" sz="2200" b="1" dirty="0">
                <a:solidFill>
                  <a:srgbClr val="00658B"/>
                </a:solidFill>
              </a:rPr>
              <a:t>High </a:t>
            </a:r>
            <a:r>
              <a:rPr lang="en-US" altLang="de-DE" sz="2200" b="1" dirty="0">
                <a:solidFill>
                  <a:srgbClr val="00658B"/>
                </a:solidFill>
              </a:rPr>
              <a:t>flexibility</a:t>
            </a:r>
            <a:r>
              <a:rPr lang="de-DE" altLang="de-DE" sz="2200" b="1" dirty="0">
                <a:solidFill>
                  <a:srgbClr val="00658B"/>
                </a:solidFill>
              </a:rPr>
              <a:t>: </a:t>
            </a:r>
            <a:r>
              <a:rPr lang="en-US" altLang="de-DE" sz="2200" dirty="0"/>
              <a:t>new diagnostics and more observational data can be easily added</a:t>
            </a:r>
            <a:r>
              <a:rPr lang="de-DE" altLang="de-DE" sz="2200" dirty="0"/>
              <a:t>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de-DE" sz="2200" b="1" dirty="0">
                <a:solidFill>
                  <a:srgbClr val="00658B"/>
                </a:solidFill>
              </a:rPr>
              <a:t>Multi-language</a:t>
            </a:r>
            <a:r>
              <a:rPr lang="de-DE" altLang="de-DE" sz="2200" b="1" dirty="0">
                <a:solidFill>
                  <a:srgbClr val="00658B"/>
                </a:solidFill>
              </a:rPr>
              <a:t> support:</a:t>
            </a:r>
            <a:r>
              <a:rPr lang="de-DE" altLang="de-DE" sz="2200" b="1" dirty="0">
                <a:solidFill>
                  <a:srgbClr val="003399"/>
                </a:solidFill>
              </a:rPr>
              <a:t> </a:t>
            </a:r>
            <a:r>
              <a:rPr lang="de-DE" altLang="de-DE" sz="2200" dirty="0"/>
              <a:t>Python, NCL, R, Julia... </a:t>
            </a:r>
            <a:r>
              <a:rPr lang="en-US" altLang="de-DE" sz="2200" dirty="0"/>
              <a:t>other open-source languages are possible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de-DE" sz="2200" b="1" dirty="0">
                <a:solidFill>
                  <a:srgbClr val="00658B"/>
                </a:solidFill>
              </a:rPr>
              <a:t>Reproducibility</a:t>
            </a:r>
            <a:r>
              <a:rPr lang="de-DE" altLang="de-DE" sz="2200" dirty="0">
                <a:solidFill>
                  <a:srgbClr val="00658B"/>
                </a:solidFill>
              </a:rPr>
              <a:t> </a:t>
            </a:r>
            <a:r>
              <a:rPr lang="de-DE" altLang="de-DE" sz="2200" dirty="0"/>
              <a:t>of the </a:t>
            </a:r>
            <a:r>
              <a:rPr lang="de-DE" altLang="de-DE" sz="2200" dirty="0" err="1"/>
              <a:t>results</a:t>
            </a:r>
            <a:r>
              <a:rPr lang="de-DE" altLang="de-DE" sz="2200" dirty="0"/>
              <a:t> (</a:t>
            </a:r>
            <a:r>
              <a:rPr lang="de-DE" altLang="de-DE" sz="2200" dirty="0" err="1"/>
              <a:t>provenance</a:t>
            </a:r>
            <a:r>
              <a:rPr lang="de-DE" altLang="de-DE" sz="2200" dirty="0"/>
              <a:t>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de-DE" sz="2200" b="1" dirty="0">
                <a:solidFill>
                  <a:srgbClr val="00658B"/>
                </a:solidFill>
              </a:rPr>
              <a:t>Well-documented</a:t>
            </a:r>
            <a:r>
              <a:rPr lang="en-US" altLang="de-DE" sz="2200" b="1" dirty="0">
                <a:solidFill>
                  <a:srgbClr val="003399"/>
                </a:solidFill>
              </a:rPr>
              <a:t> </a:t>
            </a:r>
            <a:r>
              <a:rPr lang="en-US" altLang="de-DE" sz="2200" dirty="0"/>
              <a:t>source code and diagnostics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de-DE" sz="2200" b="1" dirty="0">
                <a:solidFill>
                  <a:schemeClr val="accent1"/>
                </a:solidFill>
              </a:rPr>
              <a:t> </a:t>
            </a:r>
            <a:r>
              <a:rPr lang="en-US" altLang="de-DE" sz="2200" dirty="0"/>
              <a:t>Online</a:t>
            </a:r>
            <a:r>
              <a:rPr lang="en-US" altLang="de-DE" sz="2200" b="1" dirty="0">
                <a:solidFill>
                  <a:schemeClr val="accent1"/>
                </a:solidFill>
              </a:rPr>
              <a:t> tutorial</a:t>
            </a:r>
            <a:r>
              <a:rPr lang="en-US" altLang="de-DE" sz="2200" dirty="0"/>
              <a:t> for easy introduction on how to use ESMValTool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de-DE" sz="2200" b="1" dirty="0">
                <a:solidFill>
                  <a:srgbClr val="00658B"/>
                </a:solidFill>
              </a:rPr>
              <a:t>Governance</a:t>
            </a:r>
            <a:r>
              <a:rPr lang="en-US" altLang="de-DE" sz="2200" dirty="0"/>
              <a:t> structure in place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4FD5E58-A25F-492B-B9C7-7ECBDE2BE4F7}"/>
              </a:ext>
            </a:extLst>
          </p:cNvPr>
          <p:cNvSpPr txBox="1">
            <a:spLocks/>
          </p:cNvSpPr>
          <p:nvPr/>
        </p:nvSpPr>
        <p:spPr>
          <a:xfrm>
            <a:off x="360373" y="6627919"/>
            <a:ext cx="4155066" cy="182902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Birgit Hassler, SPARC Training School, Kigali/Rwanda, 2023-10-29</a:t>
            </a:r>
          </a:p>
        </p:txBody>
      </p:sp>
    </p:spTree>
    <p:extLst>
      <p:ext uri="{BB962C8B-B14F-4D97-AF65-F5344CB8AC3E}">
        <p14:creationId xmlns:p14="http://schemas.microsoft.com/office/powerpoint/2010/main" val="366549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DLR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00658B"/>
      </a:accent1>
      <a:accent2>
        <a:srgbClr val="F8DE53"/>
      </a:accent2>
      <a:accent3>
        <a:srgbClr val="0094A8"/>
      </a:accent3>
      <a:accent4>
        <a:srgbClr val="B7D260"/>
      </a:accent4>
      <a:accent5>
        <a:srgbClr val="5F98CB"/>
      </a:accent5>
      <a:accent6>
        <a:srgbClr val="B1B1B1"/>
      </a:accent6>
      <a:hlink>
        <a:srgbClr val="00B0F0"/>
      </a:hlink>
      <a:folHlink>
        <a:srgbClr val="00658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Blau 1">
      <a:srgbClr val="00658B"/>
    </a:custClr>
    <a:custClr name="Blau 2">
      <a:srgbClr val="3B98CB"/>
    </a:custClr>
    <a:custClr name="Blau 3">
      <a:srgbClr val="6CB9DC"/>
    </a:custClr>
    <a:custClr name="Blau 4">
      <a:srgbClr val="A7D3EC"/>
    </a:custClr>
    <a:custClr name="Blau 5">
      <a:srgbClr val="D1E8FA"/>
    </a:custClr>
    <a:custClr name="Gelb 1">
      <a:srgbClr val="D2AE3D"/>
    </a:custClr>
    <a:custClr name="Gelb 2">
      <a:srgbClr val="F2CD51"/>
    </a:custClr>
    <a:custClr name="Gelb 3">
      <a:srgbClr val="F8DE53"/>
    </a:custClr>
    <a:custClr name="Gelb 4">
      <a:srgbClr val="FCEA7A"/>
    </a:custClr>
    <a:custClr name="Gelb 5">
      <a:srgbClr val="FFF8BE"/>
    </a:custClr>
    <a:custClr name="Grün 1">
      <a:srgbClr val="82A043"/>
    </a:custClr>
    <a:custClr name="Grün 2">
      <a:srgbClr val="A6BF51"/>
    </a:custClr>
    <a:custClr name="Grün 3">
      <a:srgbClr val="CAD55C"/>
    </a:custClr>
    <a:custClr name="Grün 4">
      <a:srgbClr val="D9DF78"/>
    </a:custClr>
    <a:custClr name="Grün 5">
      <a:srgbClr val="E6EAAF"/>
    </a:custClr>
    <a:custClr name="Grau 1">
      <a:srgbClr val="666666"/>
    </a:custClr>
    <a:custClr name="Grau 2">
      <a:srgbClr val="868585"/>
    </a:custClr>
    <a:custClr name="Grau 3">
      <a:srgbClr val="B1B1B1"/>
    </a:custClr>
    <a:custClr name="Grau 4">
      <a:srgbClr val="CFCFCF"/>
    </a:custClr>
    <a:custClr name="Grau 5">
      <a:srgbClr val="EBEBEB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3A8CC32A056AE47942682173C0DE9CE" ma:contentTypeVersion="7" ma:contentTypeDescription="Ein neues Dokument erstellen." ma:contentTypeScope="" ma:versionID="805142680efd2dff13456da6ca9dfc7f">
  <xsd:schema xmlns:xsd="http://www.w3.org/2001/XMLSchema" xmlns:xs="http://www.w3.org/2001/XMLSchema" xmlns:p="http://schemas.microsoft.com/office/2006/metadata/properties" xmlns:ns2="2acd48d8-921c-4259-8a3d-b0781ba679a3" targetNamespace="http://schemas.microsoft.com/office/2006/metadata/properties" ma:root="true" ma:fieldsID="e8b519347e20ca2acbfa3ff94d80d67f" ns2:_="">
    <xsd:import namespace="2acd48d8-921c-4259-8a3d-b0781ba679a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cd48d8-921c-4259-8a3d-b0781ba679a3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2acd48d8-921c-4259-8a3d-b0781ba679a3">RJR4FMAMASVY-255725602-1705</_dlc_DocId>
    <_dlc_DocIdUrl xmlns="2acd48d8-921c-4259-8a3d-b0781ba679a3">
      <Url>https://teamsites.dlr.de/sites/corporatedesign/_layouts/15/DocIdRedir.aspx?ID=RJR4FMAMASVY-255725602-1705</Url>
      <Description>RJR4FMAMASVY-255725602-1705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317F45B0-CDCD-4C22-A8C8-CAD45FD368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cd48d8-921c-4259-8a3d-b0781ba679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66D7757-6EF8-42C2-BE38-7A8DD329CC8D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2acd48d8-921c-4259-8a3d-b0781ba679a3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C81228C8-762E-40A3-BA05-9DFB7F2A981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C4AD050-D241-48C1-B48E-F647ABFF83C5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1936</Words>
  <Application>Microsoft Office PowerPoint</Application>
  <PresentationFormat>Breitbild</PresentationFormat>
  <Paragraphs>218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MS PGothic</vt:lpstr>
      <vt:lpstr>Arial</vt:lpstr>
      <vt:lpstr>Calibri</vt:lpstr>
      <vt:lpstr>DejaVu Sans</vt:lpstr>
      <vt:lpstr>Gadugi</vt:lpstr>
      <vt:lpstr>Wingdings</vt:lpstr>
      <vt:lpstr>Office</vt:lpstr>
      <vt:lpstr> Earth System Model Evaluation Tool (ESMValTool):</vt:lpstr>
      <vt:lpstr>PowerPoint-Präsentation</vt:lpstr>
      <vt:lpstr>Coupled Model Intercomparison Project (CMIP)</vt:lpstr>
      <vt:lpstr>Coupled Model Intercomparison Project (CMIP)</vt:lpstr>
      <vt:lpstr>Coupled Model Intercomparison Project Phase 6 (CMIP6)</vt:lpstr>
      <vt:lpstr>PowerPoint-Präsentation</vt:lpstr>
      <vt:lpstr>CMIP and the Model Benchmarking Task Team</vt:lpstr>
      <vt:lpstr>PowerPoint-Präsentation</vt:lpstr>
      <vt:lpstr>What is ESMValTool?</vt:lpstr>
      <vt:lpstr>ESMValTool v2</vt:lpstr>
      <vt:lpstr>What is ESMValTool?</vt:lpstr>
      <vt:lpstr>PowerPoint-Präsentation</vt:lpstr>
      <vt:lpstr>ESMValTool recipe examples, IPCC</vt:lpstr>
      <vt:lpstr>ESMValTool recipe examples, other</vt:lpstr>
      <vt:lpstr>ESMValTool recipe examples, other</vt:lpstr>
      <vt:lpstr>ESMValTool recent features</vt:lpstr>
      <vt:lpstr>PowerPoint-Präsentation</vt:lpstr>
      <vt:lpstr>ESMValTool multi-dataset evaluation</vt:lpstr>
      <vt:lpstr>ESMValTool multi-dataset evaluation</vt:lpstr>
      <vt:lpstr>PowerPoint-Präsentation</vt:lpstr>
      <vt:lpstr>Evaluation of Native Model Output</vt:lpstr>
      <vt:lpstr>Evaluation of Native Model Output</vt:lpstr>
      <vt:lpstr>Enhanced Regridding of Unstructured Data (e.g., ICON)</vt:lpstr>
      <vt:lpstr>General-Purpose Diagnostics</vt:lpstr>
      <vt:lpstr>ESMValTool Information</vt:lpstr>
      <vt:lpstr>Summary</vt:lpstr>
      <vt:lpstr>Summary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danyel</dc:creator>
  <cp:lastModifiedBy>Hassler, Birgit</cp:lastModifiedBy>
  <cp:revision>233</cp:revision>
  <dcterms:created xsi:type="dcterms:W3CDTF">2022-03-24T21:12:41Z</dcterms:created>
  <dcterms:modified xsi:type="dcterms:W3CDTF">2023-10-29T08:06:13Z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0x010100E3A8CC32A056AE47942682173C0DE9CE</vt:lpwstr>
  </property>
  <property fmtid="{D5CDD505-2E9C-101B-9397-08002B2CF9AE}" pid="3" name="_dlc_DocIdItemGuid">
    <vt:lpwstr>5c6082ca-e65d-4333-a2fc-431e75cd89e9</vt:lpwstr>
  </property>
</Properties>
</file>